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264" r:id="rId2"/>
    <p:sldId id="265" r:id="rId3"/>
    <p:sldId id="339" r:id="rId4"/>
    <p:sldId id="336" r:id="rId5"/>
    <p:sldId id="266" r:id="rId6"/>
    <p:sldId id="341" r:id="rId7"/>
    <p:sldId id="335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53" d="100"/>
          <a:sy n="53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9D41C-B141-4ABD-BE1F-59220621E318}" type="datetimeFigureOut">
              <a:rPr lang="it-IT" smtClean="0"/>
              <a:t>28/11/2025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9B28B-1E2E-4DF3-A079-92F755FF4C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25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9B28B-1E2E-4DF3-A079-92F755FF4CB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27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291F23F9-79DA-4813-9876-ED5F4D609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74411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</p:spTree>
    <p:extLst>
      <p:ext uri="{BB962C8B-B14F-4D97-AF65-F5344CB8AC3E}">
        <p14:creationId xmlns:p14="http://schemas.microsoft.com/office/powerpoint/2010/main" val="246910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C953DF58-DB43-4138-900E-523052710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107697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A084498A-9D82-4C74-A84D-9D132BF78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88722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3D9574C8-D082-4A4E-855E-CE42AAE0E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</p:spTree>
    <p:extLst>
      <p:ext uri="{BB962C8B-B14F-4D97-AF65-F5344CB8AC3E}">
        <p14:creationId xmlns:p14="http://schemas.microsoft.com/office/powerpoint/2010/main" val="132924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4AE421-09DA-412D-AAD7-5E65002B1FDA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26EE36-C2C5-4224-B32D-093745F9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78304" y="5826343"/>
            <a:ext cx="1131773" cy="8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7D146CE-DD6B-49D7-8C2C-DB26E961B960}"/>
              </a:ext>
            </a:extLst>
          </p:cNvPr>
          <p:cNvSpPr txBox="1">
            <a:spLocks/>
          </p:cNvSpPr>
          <p:nvPr/>
        </p:nvSpPr>
        <p:spPr>
          <a:xfrm>
            <a:off x="1472088" y="1911751"/>
            <a:ext cx="8797771" cy="249485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prstClr val="black"/>
                </a:solidFill>
                <a:latin typeface="Franklin Gothic Book" panose="020B0503020102020204"/>
              </a:rPr>
              <a:t>Innovazione e tracciabilità nella filiera produttiva di piante ad interesse officinale coltivate nell’areale emiliano-romagnolo</a:t>
            </a:r>
            <a:endParaRPr lang="it-IT" sz="1600" b="1" dirty="0">
              <a:solidFill>
                <a:prstClr val="black"/>
              </a:solidFill>
              <a:latin typeface="Franklin Gothic Book" panose="020B0503020102020204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it-IT" sz="3200" b="1" dirty="0">
                <a:solidFill>
                  <a:prstClr val="black"/>
                </a:solidFill>
                <a:latin typeface="Franklin Gothic Book" panose="020B0503020102020204"/>
              </a:rPr>
              <a:t>TRACE (N. 5725596)</a:t>
            </a:r>
            <a:endParaRPr lang="it-IT" sz="3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D567F0-742D-4BAC-9866-30DCCE2F4ABA}"/>
              </a:ext>
            </a:extLst>
          </p:cNvPr>
          <p:cNvSpPr txBox="1"/>
          <p:nvPr/>
        </p:nvSpPr>
        <p:spPr>
          <a:xfrm>
            <a:off x="1293023" y="5061337"/>
            <a:ext cx="9136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prstClr val="black"/>
                </a:solidFill>
                <a:latin typeface="Franklin Gothic Book" panose="020B0503020102020204"/>
                <a:ea typeface="+mj-ea"/>
                <a:cs typeface="+mj-cs"/>
              </a:rPr>
              <a:t>CoPSR</a:t>
            </a:r>
            <a:r>
              <a:rPr lang="it-IT" sz="2200" b="1" dirty="0">
                <a:solidFill>
                  <a:prstClr val="black"/>
                </a:solidFill>
                <a:latin typeface="Franklin Gothic Book" panose="020B0503020102020204"/>
                <a:ea typeface="+mj-ea"/>
                <a:cs typeface="+mj-cs"/>
              </a:rPr>
              <a:t> 2023-2027 Emilia Romagna – Intervento SRG01</a:t>
            </a:r>
          </a:p>
          <a:p>
            <a:pPr algn="ctr"/>
            <a:r>
              <a:rPr lang="it-IT" sz="2200" dirty="0">
                <a:solidFill>
                  <a:prstClr val="black"/>
                </a:solidFill>
                <a:latin typeface="Franklin Gothic Book" panose="020B0503020102020204"/>
                <a:ea typeface="+mj-ea"/>
                <a:cs typeface="+mj-cs"/>
              </a:rPr>
              <a:t>OS 2: Migliorare l’orientamento al mercato e aumentare la competitività delle aziende agricole, sia a breve che a lungo termine, compresa una maggiore attenzione alla ricerca, alla tecnologia e alla digitalizzazione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B1D5034-B935-4588-81D1-88BDAE3840D6}"/>
              </a:ext>
            </a:extLst>
          </p:cNvPr>
          <p:cNvCxnSpPr>
            <a:cxnSpLocks/>
          </p:cNvCxnSpPr>
          <p:nvPr/>
        </p:nvCxnSpPr>
        <p:spPr>
          <a:xfrm>
            <a:off x="2633662" y="3823557"/>
            <a:ext cx="6924675" cy="0"/>
          </a:xfrm>
          <a:prstGeom prst="line">
            <a:avLst/>
          </a:prstGeom>
          <a:ln w="19050">
            <a:solidFill>
              <a:srgbClr val="C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8D0226C7-1752-4E29-9446-C8E87D7353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37851" y="232574"/>
            <a:ext cx="10428243" cy="14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3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FD2F14-890C-437D-AA45-C49FCABF1B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865"/>
            <a:ext cx="8396146" cy="47232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A467CB-C487-4310-96FD-6249D8EC1B7D}"/>
              </a:ext>
            </a:extLst>
          </p:cNvPr>
          <p:cNvSpPr txBox="1"/>
          <p:nvPr/>
        </p:nvSpPr>
        <p:spPr>
          <a:xfrm>
            <a:off x="8541345" y="1997839"/>
            <a:ext cx="3576779" cy="286232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Prodotti dell’azione: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Installazione dei sensori </a:t>
            </a:r>
            <a:r>
              <a:rPr lang="it-IT" b="1" dirty="0" err="1"/>
              <a:t>LoRa</a:t>
            </a:r>
            <a:r>
              <a:rPr lang="it-IT" b="1" dirty="0"/>
              <a:t>/</a:t>
            </a:r>
            <a:r>
              <a:rPr lang="it-IT" b="1" dirty="0" err="1"/>
              <a:t>LoRaWAN</a:t>
            </a:r>
            <a:r>
              <a:rPr lang="it-IT" b="1" dirty="0"/>
              <a:t> in ogni azienda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Installazione di un gateway nei pressi delle aziende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Realizzazione di un server di aggregazione centrale + algoritmi 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Integrazione di un sottoinsieme di dati con una blockchain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08F5EEC-31A5-46F0-AE93-CCC80797A895}"/>
              </a:ext>
            </a:extLst>
          </p:cNvPr>
          <p:cNvSpPr/>
          <p:nvPr/>
        </p:nvSpPr>
        <p:spPr>
          <a:xfrm>
            <a:off x="3147732" y="6514886"/>
            <a:ext cx="5365296" cy="33855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</a:rPr>
              <a:t>U.O coinvolte</a:t>
            </a:r>
            <a:r>
              <a:rPr lang="it-IT" sz="1600" dirty="0">
                <a:latin typeface="Calibri" panose="020F0502020204030204" pitchFamily="34" charset="0"/>
              </a:rPr>
              <a:t>: UNIBO, aziende agricole</a:t>
            </a: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03C1CE31-A095-4DEB-964B-F951827A6FE7}"/>
              </a:ext>
            </a:extLst>
          </p:cNvPr>
          <p:cNvSpPr txBox="1">
            <a:spLocks/>
          </p:cNvSpPr>
          <p:nvPr/>
        </p:nvSpPr>
        <p:spPr>
          <a:xfrm>
            <a:off x="1858654" y="637776"/>
            <a:ext cx="8424862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0000"/>
                </a:solidFill>
                <a:latin typeface="+mn-lt"/>
              </a:rPr>
              <a:t>Architettura del sistema di monitoraggio TRACE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121738C-3DA6-43DA-AFD9-69927D3B372C}"/>
              </a:ext>
            </a:extLst>
          </p:cNvPr>
          <p:cNvSpPr/>
          <p:nvPr/>
        </p:nvSpPr>
        <p:spPr>
          <a:xfrm>
            <a:off x="-17538" y="31514"/>
            <a:ext cx="12177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B2 – Efficientamento del modello organizzativo e produttivo aziendale mediante IoT </a:t>
            </a:r>
          </a:p>
        </p:txBody>
      </p:sp>
    </p:spTree>
    <p:extLst>
      <p:ext uri="{BB962C8B-B14F-4D97-AF65-F5344CB8AC3E}">
        <p14:creationId xmlns:p14="http://schemas.microsoft.com/office/powerpoint/2010/main" val="237850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8622B3B-081F-4464-A4BB-2CC6E4BE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63" y="2800185"/>
            <a:ext cx="839128" cy="839128"/>
          </a:xfrm>
          <a:prstGeom prst="rect">
            <a:avLst/>
          </a:prstGeom>
        </p:spPr>
      </p:pic>
      <p:sp>
        <p:nvSpPr>
          <p:cNvPr id="12" name="Titolo 3">
            <a:extLst>
              <a:ext uri="{FF2B5EF4-FFF2-40B4-BE49-F238E27FC236}">
                <a16:creationId xmlns:a16="http://schemas.microsoft.com/office/drawing/2014/main" id="{089B46D6-68C0-474C-A5B1-4089A654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39" y="285722"/>
            <a:ext cx="8424862" cy="792088"/>
          </a:xfrm>
        </p:spPr>
        <p:txBody>
          <a:bodyPr/>
          <a:lstStyle/>
          <a:p>
            <a:r>
              <a:rPr lang="it-IT" sz="2800" dirty="0"/>
              <a:t>Implementazione del sistema di monitoraggio TRACE</a:t>
            </a:r>
          </a:p>
        </p:txBody>
      </p:sp>
      <p:pic>
        <p:nvPicPr>
          <p:cNvPr id="13" name="Immagine 1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FBBBF1D-25A6-4A58-82F1-EDF71500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51" y="1829728"/>
            <a:ext cx="1646312" cy="164631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ECDD65-CE74-4ADC-852E-D2327E241F7D}"/>
              </a:ext>
            </a:extLst>
          </p:cNvPr>
          <p:cNvSpPr txBox="1"/>
          <p:nvPr/>
        </p:nvSpPr>
        <p:spPr>
          <a:xfrm>
            <a:off x="1047903" y="3477668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1</a:t>
            </a:r>
          </a:p>
        </p:txBody>
      </p:sp>
      <p:pic>
        <p:nvPicPr>
          <p:cNvPr id="15" name="Immagine 14" descr="Immagine che contiene cavo, elettronica&#10;&#10;Descrizione generata automaticamente">
            <a:extLst>
              <a:ext uri="{FF2B5EF4-FFF2-40B4-BE49-F238E27FC236}">
                <a16:creationId xmlns:a16="http://schemas.microsoft.com/office/drawing/2014/main" id="{4829B30C-E9C8-470A-94D9-4D937631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42" y="2489903"/>
            <a:ext cx="839129" cy="683484"/>
          </a:xfrm>
          <a:prstGeom prst="rect">
            <a:avLst/>
          </a:prstGeom>
        </p:spPr>
      </p:pic>
      <p:pic>
        <p:nvPicPr>
          <p:cNvPr id="16" name="Immagine 1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425682E-7CE8-4023-B169-42ADEA5EF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425752"/>
            <a:ext cx="1646312" cy="164631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1B7FC8E-7F37-4999-BEA6-8DCDA81A5199}"/>
              </a:ext>
            </a:extLst>
          </p:cNvPr>
          <p:cNvSpPr txBox="1"/>
          <p:nvPr/>
        </p:nvSpPr>
        <p:spPr>
          <a:xfrm>
            <a:off x="1151468" y="607369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2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C7C4BB8-1A83-4A1F-A245-228E39834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163" y="1925157"/>
            <a:ext cx="1079142" cy="1079142"/>
          </a:xfrm>
          <a:prstGeom prst="rect">
            <a:avLst/>
          </a:prstGeom>
        </p:spPr>
      </p:pic>
      <p:pic>
        <p:nvPicPr>
          <p:cNvPr id="19" name="Immagine 1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C5EE915-9DC4-49D8-B9F4-63B9980D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480" y="971923"/>
            <a:ext cx="1646312" cy="164631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4E5C40-CD5B-4F1E-8847-2325AA005782}"/>
              </a:ext>
            </a:extLst>
          </p:cNvPr>
          <p:cNvSpPr txBox="1"/>
          <p:nvPr/>
        </p:nvSpPr>
        <p:spPr>
          <a:xfrm>
            <a:off x="10195924" y="2706963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3</a:t>
            </a:r>
          </a:p>
        </p:txBody>
      </p:sp>
      <p:pic>
        <p:nvPicPr>
          <p:cNvPr id="21" name="Immagine 20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ADBFD56-4F27-47FE-8330-F6D62ED6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2" y="2800185"/>
            <a:ext cx="839128" cy="8391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A40D6D2-31E0-4B2E-9F53-6EAB71C9E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592" y="1925157"/>
            <a:ext cx="1079142" cy="1079142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D7381969-1012-4DB0-B90B-43C4EEA52EE3}"/>
              </a:ext>
            </a:extLst>
          </p:cNvPr>
          <p:cNvSpPr/>
          <p:nvPr/>
        </p:nvSpPr>
        <p:spPr>
          <a:xfrm>
            <a:off x="4627163" y="4244552"/>
            <a:ext cx="3372479" cy="375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NETWORK &amp; APP SERVERS</a:t>
            </a:r>
          </a:p>
        </p:txBody>
      </p:sp>
      <p:pic>
        <p:nvPicPr>
          <p:cNvPr id="24" name="Immagine 2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9F6E8E40-D308-485A-9BDF-B09D07717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5388896"/>
            <a:ext cx="954012" cy="954012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2F38409-6F3B-4E55-B0A5-EDBE0888DE89}"/>
              </a:ext>
            </a:extLst>
          </p:cNvPr>
          <p:cNvSpPr txBox="1"/>
          <p:nvPr/>
        </p:nvSpPr>
        <p:spPr>
          <a:xfrm>
            <a:off x="5786954" y="6401631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DATABASE</a:t>
            </a:r>
          </a:p>
        </p:txBody>
      </p:sp>
      <p:sp>
        <p:nvSpPr>
          <p:cNvPr id="26" name="Freccia destra 29">
            <a:extLst>
              <a:ext uri="{FF2B5EF4-FFF2-40B4-BE49-F238E27FC236}">
                <a16:creationId xmlns:a16="http://schemas.microsoft.com/office/drawing/2014/main" id="{F5CFDDBF-1B4D-4CC7-9B56-F740A469DAF4}"/>
              </a:ext>
            </a:extLst>
          </p:cNvPr>
          <p:cNvSpPr/>
          <p:nvPr/>
        </p:nvSpPr>
        <p:spPr>
          <a:xfrm rot="5400000">
            <a:off x="6069624" y="4764659"/>
            <a:ext cx="48755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destra 30">
            <a:extLst>
              <a:ext uri="{FF2B5EF4-FFF2-40B4-BE49-F238E27FC236}">
                <a16:creationId xmlns:a16="http://schemas.microsoft.com/office/drawing/2014/main" id="{73D54F0C-75D7-4143-8CCD-1DD850FA5B23}"/>
              </a:ext>
            </a:extLst>
          </p:cNvPr>
          <p:cNvSpPr/>
          <p:nvPr/>
        </p:nvSpPr>
        <p:spPr>
          <a:xfrm>
            <a:off x="7145785" y="5674747"/>
            <a:ext cx="69934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1 32">
            <a:extLst>
              <a:ext uri="{FF2B5EF4-FFF2-40B4-BE49-F238E27FC236}">
                <a16:creationId xmlns:a16="http://schemas.microsoft.com/office/drawing/2014/main" id="{07C10C0C-3EB6-475D-B89C-40E1298ECC30}"/>
              </a:ext>
            </a:extLst>
          </p:cNvPr>
          <p:cNvCxnSpPr/>
          <p:nvPr/>
        </p:nvCxnSpPr>
        <p:spPr>
          <a:xfrm>
            <a:off x="8112224" y="4763197"/>
            <a:ext cx="0" cy="1823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33">
            <a:extLst>
              <a:ext uri="{FF2B5EF4-FFF2-40B4-BE49-F238E27FC236}">
                <a16:creationId xmlns:a16="http://schemas.microsoft.com/office/drawing/2014/main" id="{5C76BC33-F2C0-4A82-A319-6A687B67680E}"/>
              </a:ext>
            </a:extLst>
          </p:cNvPr>
          <p:cNvCxnSpPr>
            <a:cxnSpLocks/>
          </p:cNvCxnSpPr>
          <p:nvPr/>
        </p:nvCxnSpPr>
        <p:spPr>
          <a:xfrm flipH="1">
            <a:off x="8112224" y="4763197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35">
            <a:extLst>
              <a:ext uri="{FF2B5EF4-FFF2-40B4-BE49-F238E27FC236}">
                <a16:creationId xmlns:a16="http://schemas.microsoft.com/office/drawing/2014/main" id="{84734E37-9AD7-4945-82A1-B2A8F50629F5}"/>
              </a:ext>
            </a:extLst>
          </p:cNvPr>
          <p:cNvCxnSpPr>
            <a:cxnSpLocks/>
          </p:cNvCxnSpPr>
          <p:nvPr/>
        </p:nvCxnSpPr>
        <p:spPr>
          <a:xfrm flipH="1">
            <a:off x="8112224" y="6586297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6">
            <a:extLst>
              <a:ext uri="{FF2B5EF4-FFF2-40B4-BE49-F238E27FC236}">
                <a16:creationId xmlns:a16="http://schemas.microsoft.com/office/drawing/2014/main" id="{16AFF820-E9FC-49C6-BA52-C6A8CED9B863}"/>
              </a:ext>
            </a:extLst>
          </p:cNvPr>
          <p:cNvCxnSpPr>
            <a:cxnSpLocks/>
          </p:cNvCxnSpPr>
          <p:nvPr/>
        </p:nvCxnSpPr>
        <p:spPr>
          <a:xfrm flipH="1">
            <a:off x="8112224" y="566580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 descr="Immagine che contiene metallo&#10;&#10;Descrizione generata automaticamente">
            <a:extLst>
              <a:ext uri="{FF2B5EF4-FFF2-40B4-BE49-F238E27FC236}">
                <a16:creationId xmlns:a16="http://schemas.microsoft.com/office/drawing/2014/main" id="{43A740B0-D9B5-4BAB-AAB7-C9D042033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7913" y="862406"/>
            <a:ext cx="1079142" cy="1079142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57F25F3-0B0F-4468-859A-357C931CE6F9}"/>
              </a:ext>
            </a:extLst>
          </p:cNvPr>
          <p:cNvSpPr txBox="1"/>
          <p:nvPr/>
        </p:nvSpPr>
        <p:spPr>
          <a:xfrm>
            <a:off x="3308723" y="1128048"/>
            <a:ext cx="1619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CENTRALINA METEO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E2E71F7-3429-48AC-8421-87CA4BBFEE24}"/>
              </a:ext>
            </a:extLst>
          </p:cNvPr>
          <p:cNvSpPr txBox="1"/>
          <p:nvPr/>
        </p:nvSpPr>
        <p:spPr>
          <a:xfrm>
            <a:off x="2385423" y="3262294"/>
            <a:ext cx="136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SENSORE A TERRA</a:t>
            </a:r>
          </a:p>
        </p:txBody>
      </p:sp>
      <p:pic>
        <p:nvPicPr>
          <p:cNvPr id="35" name="Immagine 34" descr="Immagine che contiene cavo, elettronica&#10;&#10;Descrizione generata automaticamente">
            <a:extLst>
              <a:ext uri="{FF2B5EF4-FFF2-40B4-BE49-F238E27FC236}">
                <a16:creationId xmlns:a16="http://schemas.microsoft.com/office/drawing/2014/main" id="{DA84A079-5FA6-4F13-9079-B08C1E088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424" y="5782816"/>
            <a:ext cx="839129" cy="683484"/>
          </a:xfrm>
          <a:prstGeom prst="rect">
            <a:avLst/>
          </a:prstGeom>
        </p:spPr>
      </p:pic>
      <p:pic>
        <p:nvPicPr>
          <p:cNvPr id="36" name="Immagine 35" descr="Immagine che contiene metallo&#10;&#10;Descrizione generata automaticamente">
            <a:extLst>
              <a:ext uri="{FF2B5EF4-FFF2-40B4-BE49-F238E27FC236}">
                <a16:creationId xmlns:a16="http://schemas.microsoft.com/office/drawing/2014/main" id="{BF7A904E-64B3-4C96-860D-62122AA71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195" y="4155319"/>
            <a:ext cx="1079142" cy="1079142"/>
          </a:xfrm>
          <a:prstGeom prst="rect">
            <a:avLst/>
          </a:prstGeom>
        </p:spPr>
      </p:pic>
      <p:pic>
        <p:nvPicPr>
          <p:cNvPr id="37" name="Immagine 36" descr="Immagine che contiene cavo, elettronica&#10;&#10;Descrizione generata automaticamente">
            <a:extLst>
              <a:ext uri="{FF2B5EF4-FFF2-40B4-BE49-F238E27FC236}">
                <a16:creationId xmlns:a16="http://schemas.microsoft.com/office/drawing/2014/main" id="{30593AFD-8E9B-4028-9E7A-990FB968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043" y="2458278"/>
            <a:ext cx="839129" cy="683484"/>
          </a:xfrm>
          <a:prstGeom prst="rect">
            <a:avLst/>
          </a:prstGeom>
        </p:spPr>
      </p:pic>
      <p:pic>
        <p:nvPicPr>
          <p:cNvPr id="38" name="Immagine 37" descr="Immagine che contiene metallo&#10;&#10;Descrizione generata automaticamente">
            <a:extLst>
              <a:ext uri="{FF2B5EF4-FFF2-40B4-BE49-F238E27FC236}">
                <a16:creationId xmlns:a16="http://schemas.microsoft.com/office/drawing/2014/main" id="{994C1343-B304-47AE-8518-7E0088755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14" y="830781"/>
            <a:ext cx="1079142" cy="1079142"/>
          </a:xfrm>
          <a:prstGeom prst="rect">
            <a:avLst/>
          </a:prstGeom>
        </p:spPr>
      </p:pic>
      <p:cxnSp>
        <p:nvCxnSpPr>
          <p:cNvPr id="39" name="Connettore 1 43">
            <a:extLst>
              <a:ext uri="{FF2B5EF4-FFF2-40B4-BE49-F238E27FC236}">
                <a16:creationId xmlns:a16="http://schemas.microsoft.com/office/drawing/2014/main" id="{82755ECC-7E8C-498F-AC59-DCB9259A4BE7}"/>
              </a:ext>
            </a:extLst>
          </p:cNvPr>
          <p:cNvCxnSpPr>
            <a:cxnSpLocks/>
          </p:cNvCxnSpPr>
          <p:nvPr/>
        </p:nvCxnSpPr>
        <p:spPr>
          <a:xfrm flipH="1" flipV="1">
            <a:off x="3935760" y="1626287"/>
            <a:ext cx="697818" cy="11524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45">
            <a:extLst>
              <a:ext uri="{FF2B5EF4-FFF2-40B4-BE49-F238E27FC236}">
                <a16:creationId xmlns:a16="http://schemas.microsoft.com/office/drawing/2014/main" id="{DFA31130-572B-461F-903D-ABE0C055BBD7}"/>
              </a:ext>
            </a:extLst>
          </p:cNvPr>
          <p:cNvCxnSpPr>
            <a:cxnSpLocks/>
          </p:cNvCxnSpPr>
          <p:nvPr/>
        </p:nvCxnSpPr>
        <p:spPr>
          <a:xfrm flipH="1">
            <a:off x="3615968" y="2762367"/>
            <a:ext cx="1005191" cy="897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7">
            <a:extLst>
              <a:ext uri="{FF2B5EF4-FFF2-40B4-BE49-F238E27FC236}">
                <a16:creationId xmlns:a16="http://schemas.microsoft.com/office/drawing/2014/main" id="{18830A34-8B71-4388-8F8C-1F402FA0B052}"/>
              </a:ext>
            </a:extLst>
          </p:cNvPr>
          <p:cNvCxnSpPr>
            <a:cxnSpLocks/>
          </p:cNvCxnSpPr>
          <p:nvPr/>
        </p:nvCxnSpPr>
        <p:spPr>
          <a:xfrm flipH="1">
            <a:off x="3356390" y="2762367"/>
            <a:ext cx="1277188" cy="21001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9">
            <a:extLst>
              <a:ext uri="{FF2B5EF4-FFF2-40B4-BE49-F238E27FC236}">
                <a16:creationId xmlns:a16="http://schemas.microsoft.com/office/drawing/2014/main" id="{579D3C6E-28DB-4B4E-816C-580D65417D8D}"/>
              </a:ext>
            </a:extLst>
          </p:cNvPr>
          <p:cNvCxnSpPr>
            <a:cxnSpLocks/>
          </p:cNvCxnSpPr>
          <p:nvPr/>
        </p:nvCxnSpPr>
        <p:spPr>
          <a:xfrm flipH="1">
            <a:off x="3418664" y="2745976"/>
            <a:ext cx="1224764" cy="29671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ccia destra 56">
            <a:extLst>
              <a:ext uri="{FF2B5EF4-FFF2-40B4-BE49-F238E27FC236}">
                <a16:creationId xmlns:a16="http://schemas.microsoft.com/office/drawing/2014/main" id="{86DE17D4-4C7F-49E7-B620-9673D2AFA468}"/>
              </a:ext>
            </a:extLst>
          </p:cNvPr>
          <p:cNvSpPr/>
          <p:nvPr/>
        </p:nvSpPr>
        <p:spPr>
          <a:xfrm rot="5400000">
            <a:off x="4899202" y="3712191"/>
            <a:ext cx="28414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B77F882-2556-4FFF-B102-AC5D1C49EAA9}"/>
              </a:ext>
            </a:extLst>
          </p:cNvPr>
          <p:cNvSpPr txBox="1"/>
          <p:nvPr/>
        </p:nvSpPr>
        <p:spPr>
          <a:xfrm>
            <a:off x="4335335" y="2021073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GATEWAY 1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8B354F7-F563-4986-BC89-1AC1EDEA77CB}"/>
              </a:ext>
            </a:extLst>
          </p:cNvPr>
          <p:cNvSpPr txBox="1"/>
          <p:nvPr/>
        </p:nvSpPr>
        <p:spPr>
          <a:xfrm>
            <a:off x="6660196" y="1900876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GATEWAY 2</a:t>
            </a:r>
          </a:p>
        </p:txBody>
      </p:sp>
      <p:sp>
        <p:nvSpPr>
          <p:cNvPr id="46" name="Freccia destra 57">
            <a:extLst>
              <a:ext uri="{FF2B5EF4-FFF2-40B4-BE49-F238E27FC236}">
                <a16:creationId xmlns:a16="http://schemas.microsoft.com/office/drawing/2014/main" id="{2E792E4F-6661-434A-882A-F295A638C4A6}"/>
              </a:ext>
            </a:extLst>
          </p:cNvPr>
          <p:cNvSpPr/>
          <p:nvPr/>
        </p:nvSpPr>
        <p:spPr>
          <a:xfrm rot="5400000">
            <a:off x="7226082" y="3711036"/>
            <a:ext cx="28414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1 58">
            <a:extLst>
              <a:ext uri="{FF2B5EF4-FFF2-40B4-BE49-F238E27FC236}">
                <a16:creationId xmlns:a16="http://schemas.microsoft.com/office/drawing/2014/main" id="{C17DCBE7-53FA-4EAD-9F36-342D9442C904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8143272" y="2598484"/>
            <a:ext cx="698771" cy="201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60">
            <a:extLst>
              <a:ext uri="{FF2B5EF4-FFF2-40B4-BE49-F238E27FC236}">
                <a16:creationId xmlns:a16="http://schemas.microsoft.com/office/drawing/2014/main" id="{057F89A3-6A43-46ED-BD1B-0AA4EF801A2D}"/>
              </a:ext>
            </a:extLst>
          </p:cNvPr>
          <p:cNvCxnSpPr>
            <a:cxnSpLocks/>
          </p:cNvCxnSpPr>
          <p:nvPr/>
        </p:nvCxnSpPr>
        <p:spPr>
          <a:xfrm flipH="1">
            <a:off x="8156892" y="1720712"/>
            <a:ext cx="720169" cy="8777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Immagine che contiene schermata, Elementi grafici, clipart, design&#10;&#10;Descrizione generata automaticamente">
            <a:extLst>
              <a:ext uri="{FF2B5EF4-FFF2-40B4-BE49-F238E27FC236}">
                <a16:creationId xmlns:a16="http://schemas.microsoft.com/office/drawing/2014/main" id="{61D18D7A-EF1E-43E4-9A6F-AE7F5C708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2723" y="4423568"/>
            <a:ext cx="731118" cy="731118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39DE895-0B11-46EF-8A15-96260891B4D9}"/>
              </a:ext>
            </a:extLst>
          </p:cNvPr>
          <p:cNvSpPr txBox="1"/>
          <p:nvPr/>
        </p:nvSpPr>
        <p:spPr>
          <a:xfrm>
            <a:off x="10361423" y="4568927"/>
            <a:ext cx="13825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DASHBOARD</a:t>
            </a:r>
          </a:p>
        </p:txBody>
      </p:sp>
      <p:pic>
        <p:nvPicPr>
          <p:cNvPr id="51" name="Immagine 50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5FAEB4AE-CF46-446F-90DB-836B211AA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2931" y="5239232"/>
            <a:ext cx="736481" cy="736481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EF27E17-7E11-43A9-B294-4AF2C1148A11}"/>
              </a:ext>
            </a:extLst>
          </p:cNvPr>
          <p:cNvSpPr txBox="1"/>
          <p:nvPr/>
        </p:nvSpPr>
        <p:spPr>
          <a:xfrm>
            <a:off x="10377677" y="5396319"/>
            <a:ext cx="1350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MOBILE APP</a:t>
            </a:r>
          </a:p>
        </p:txBody>
      </p:sp>
      <p:pic>
        <p:nvPicPr>
          <p:cNvPr id="53" name="Immagine 5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2733D33-2581-4901-9288-4D8DFB09E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034" y="6101219"/>
            <a:ext cx="668048" cy="668048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A0B68888-11F7-4B8F-8002-0F220D8D04FA}"/>
              </a:ext>
            </a:extLst>
          </p:cNvPr>
          <p:cNvSpPr txBox="1"/>
          <p:nvPr/>
        </p:nvSpPr>
        <p:spPr>
          <a:xfrm>
            <a:off x="10301792" y="6164308"/>
            <a:ext cx="1501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ALGORITMI AI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F32A0849-4358-4641-8DC6-FC054EE25A15}"/>
              </a:ext>
            </a:extLst>
          </p:cNvPr>
          <p:cNvSpPr/>
          <p:nvPr/>
        </p:nvSpPr>
        <p:spPr>
          <a:xfrm>
            <a:off x="-17538" y="31514"/>
            <a:ext cx="12177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B2 – Efficientamento del modello organizzativo e produttivo aziendale mediante IoT </a:t>
            </a:r>
          </a:p>
        </p:txBody>
      </p:sp>
    </p:spTree>
    <p:extLst>
      <p:ext uri="{BB962C8B-B14F-4D97-AF65-F5344CB8AC3E}">
        <p14:creationId xmlns:p14="http://schemas.microsoft.com/office/powerpoint/2010/main" val="231006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3">
            <a:extLst>
              <a:ext uri="{FF2B5EF4-FFF2-40B4-BE49-F238E27FC236}">
                <a16:creationId xmlns:a16="http://schemas.microsoft.com/office/drawing/2014/main" id="{359BA3AD-D971-41BC-91F3-BF4A7C2B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80269"/>
            <a:ext cx="8424862" cy="792088"/>
          </a:xfrm>
        </p:spPr>
        <p:txBody>
          <a:bodyPr/>
          <a:lstStyle/>
          <a:p>
            <a:r>
              <a:rPr lang="it-IT" sz="2800" dirty="0"/>
              <a:t>Posizionamento sensori/centraline/gateway</a:t>
            </a:r>
          </a:p>
        </p:txBody>
      </p:sp>
      <p:pic>
        <p:nvPicPr>
          <p:cNvPr id="57" name="Immagine 56" descr="Immagine che contiene mappa, schermata, Software per la grafica, software&#10;&#10;Descrizione generata automaticamente">
            <a:extLst>
              <a:ext uri="{FF2B5EF4-FFF2-40B4-BE49-F238E27FC236}">
                <a16:creationId xmlns:a16="http://schemas.microsoft.com/office/drawing/2014/main" id="{DB163BBF-BA11-4DA9-921C-211FA482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72357"/>
            <a:ext cx="8597953" cy="52751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2FD6F999-803B-4904-9C98-1FAD35E34EC3}"/>
              </a:ext>
            </a:extLst>
          </p:cNvPr>
          <p:cNvSpPr/>
          <p:nvPr/>
        </p:nvSpPr>
        <p:spPr>
          <a:xfrm>
            <a:off x="-17538" y="31514"/>
            <a:ext cx="12177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B2 – Efficientamento del modello organizzativo e produttivo aziendale mediante IoT </a:t>
            </a:r>
          </a:p>
        </p:txBody>
      </p:sp>
    </p:spTree>
    <p:extLst>
      <p:ext uri="{BB962C8B-B14F-4D97-AF65-F5344CB8AC3E}">
        <p14:creationId xmlns:p14="http://schemas.microsoft.com/office/powerpoint/2010/main" val="133303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3">
            <a:extLst>
              <a:ext uri="{FF2B5EF4-FFF2-40B4-BE49-F238E27FC236}">
                <a16:creationId xmlns:a16="http://schemas.microsoft.com/office/drawing/2014/main" id="{976C9492-EB55-4ECB-89C8-73CAA7C45377}"/>
              </a:ext>
            </a:extLst>
          </p:cNvPr>
          <p:cNvSpPr txBox="1">
            <a:spLocks/>
          </p:cNvSpPr>
          <p:nvPr/>
        </p:nvSpPr>
        <p:spPr>
          <a:xfrm>
            <a:off x="2520419" y="570769"/>
            <a:ext cx="8424862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/>
              <a:t>Posizionamento sensori/centraline/gateway</a:t>
            </a:r>
          </a:p>
        </p:txBody>
      </p:sp>
      <p:pic>
        <p:nvPicPr>
          <p:cNvPr id="8" name="Immagine 7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AACD86AE-1170-4E39-8327-416DB6C0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38" y="1628800"/>
            <a:ext cx="10621843" cy="371993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F499F79-AF7F-4FF6-A253-9FD48A26512A}"/>
              </a:ext>
            </a:extLst>
          </p:cNvPr>
          <p:cNvSpPr/>
          <p:nvPr/>
        </p:nvSpPr>
        <p:spPr>
          <a:xfrm>
            <a:off x="-17538" y="31514"/>
            <a:ext cx="12177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B2 – Efficientamento del modello organizzativo e produttivo aziendale mediante IoT </a:t>
            </a:r>
          </a:p>
        </p:txBody>
      </p:sp>
    </p:spTree>
    <p:extLst>
      <p:ext uri="{BB962C8B-B14F-4D97-AF65-F5344CB8AC3E}">
        <p14:creationId xmlns:p14="http://schemas.microsoft.com/office/powerpoint/2010/main" val="259829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9AF95860-E067-451B-8677-7D864292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701" y="589819"/>
            <a:ext cx="8424862" cy="792088"/>
          </a:xfrm>
        </p:spPr>
        <p:txBody>
          <a:bodyPr/>
          <a:lstStyle/>
          <a:p>
            <a:r>
              <a:rPr lang="it-IT" sz="2400" dirty="0"/>
              <a:t>Posizionamento sensori/centraline/gateway</a:t>
            </a:r>
            <a:endParaRPr lang="it-IT" dirty="0"/>
          </a:p>
        </p:txBody>
      </p:sp>
      <p:pic>
        <p:nvPicPr>
          <p:cNvPr id="10" name="Immagine 9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B4239469-41A5-4076-A0E7-B3D1ABAC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38" y="1628800"/>
            <a:ext cx="10621843" cy="3719934"/>
          </a:xfrm>
          <a:prstGeom prst="rect">
            <a:avLst/>
          </a:prstGeom>
        </p:spPr>
      </p:pic>
      <p:pic>
        <p:nvPicPr>
          <p:cNvPr id="11" name="Immagine 10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2986BDD7-5C40-4D07-9826-CD22165E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1" y="1631691"/>
            <a:ext cx="4129200" cy="371704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7C4B6C3-BCCC-4E0A-9661-CFFB5FEE2DBC}"/>
              </a:ext>
            </a:extLst>
          </p:cNvPr>
          <p:cNvSpPr/>
          <p:nvPr/>
        </p:nvSpPr>
        <p:spPr>
          <a:xfrm>
            <a:off x="-17538" y="31514"/>
            <a:ext cx="12177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B2 – Efficientamento del modello organizzativo e produttivo aziendale mediante IoT </a:t>
            </a:r>
          </a:p>
        </p:txBody>
      </p:sp>
    </p:spTree>
    <p:extLst>
      <p:ext uri="{BB962C8B-B14F-4D97-AF65-F5344CB8AC3E}">
        <p14:creationId xmlns:p14="http://schemas.microsoft.com/office/powerpoint/2010/main" val="45309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E6102CF3-68E0-4BE3-8410-C7C23E93C6C9}"/>
              </a:ext>
            </a:extLst>
          </p:cNvPr>
          <p:cNvSpPr/>
          <p:nvPr/>
        </p:nvSpPr>
        <p:spPr>
          <a:xfrm>
            <a:off x="650688" y="90399"/>
            <a:ext cx="10890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B3 – Coltivazione sostenibile e miglioramento della qualità mediante </a:t>
            </a:r>
            <a:r>
              <a:rPr lang="it-IT" sz="2400" b="1" dirty="0" err="1">
                <a:latin typeface="Calibri-Bold"/>
              </a:rPr>
              <a:t>elicitazione</a:t>
            </a:r>
            <a:r>
              <a:rPr lang="it-IT" sz="2400" b="1" dirty="0">
                <a:latin typeface="Calibri-Bold"/>
              </a:rPr>
              <a:t> controllata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CB2FE89-4EF3-48F1-9A70-198D4027B218}"/>
              </a:ext>
            </a:extLst>
          </p:cNvPr>
          <p:cNvSpPr txBox="1"/>
          <p:nvPr/>
        </p:nvSpPr>
        <p:spPr>
          <a:xfrm>
            <a:off x="371035" y="1081619"/>
            <a:ext cx="114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rgbClr val="C00000"/>
                </a:solidFill>
              </a:rPr>
              <a:t>Fase 1: Coltivazione sostenibile: sperimentazione on farm per una preliminare definizione dei protocolli di coltivazione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FE322E-AEF0-4750-B62D-CCEE7794DD21}"/>
              </a:ext>
            </a:extLst>
          </p:cNvPr>
          <p:cNvSpPr txBox="1"/>
          <p:nvPr/>
        </p:nvSpPr>
        <p:spPr>
          <a:xfrm>
            <a:off x="8513028" y="4410176"/>
            <a:ext cx="3307936" cy="120032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Prodotti dell’azione: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Disciplinare di coltivazione sostenibile per melissa, passiflora, cardo e carciofo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13056E8-601D-4224-8503-9CA5404A6487}"/>
              </a:ext>
            </a:extLst>
          </p:cNvPr>
          <p:cNvSpPr/>
          <p:nvPr/>
        </p:nvSpPr>
        <p:spPr>
          <a:xfrm>
            <a:off x="1570770" y="6348455"/>
            <a:ext cx="5365296" cy="33855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</a:rPr>
              <a:t>U.O coinvolte</a:t>
            </a:r>
            <a:r>
              <a:rPr lang="it-IT" sz="1600" dirty="0">
                <a:latin typeface="Calibri" panose="020F0502020204030204" pitchFamily="34" charset="0"/>
              </a:rPr>
              <a:t>: UNIBO, aziende agricole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2245DEEE-1361-4F93-ABEB-ADB337010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00273"/>
              </p:ext>
            </p:extLst>
          </p:nvPr>
        </p:nvGraphicFramePr>
        <p:xfrm>
          <a:off x="649717" y="1890523"/>
          <a:ext cx="7512477" cy="4225092"/>
        </p:xfrm>
        <a:graphic>
          <a:graphicData uri="http://schemas.openxmlformats.org/drawingml/2006/table">
            <a:tbl>
              <a:tblPr firstRow="1" firstCol="1" bandRow="1"/>
              <a:tblGrid>
                <a:gridCol w="3743765">
                  <a:extLst>
                    <a:ext uri="{9D8B030D-6E8A-4147-A177-3AD203B41FA5}">
                      <a16:colId xmlns:a16="http://schemas.microsoft.com/office/drawing/2014/main" val="3304434483"/>
                    </a:ext>
                  </a:extLst>
                </a:gridCol>
                <a:gridCol w="3768712">
                  <a:extLst>
                    <a:ext uri="{9D8B030D-6E8A-4147-A177-3AD203B41FA5}">
                      <a16:colId xmlns:a16="http://schemas.microsoft.com/office/drawing/2014/main" val="1080540296"/>
                    </a:ext>
                  </a:extLst>
                </a:gridCol>
              </a:tblGrid>
              <a:tr h="456873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LOW-INPUT (L)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INPUT (H)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88472"/>
                  </a:ext>
                </a:extLst>
              </a:tr>
              <a:tr h="931908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Lavorazioni del terreno senza “rivoltamento” della stratigrafia del suolo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Lavorazioni del terreno con rivoltamento della stratigrafia del suolo (aratura)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479657"/>
                  </a:ext>
                </a:extLst>
              </a:tr>
              <a:tr h="931908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Nessun impiego di erbicidi e prodotti fitosanitari (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origine sintetica/naturale)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Impiego di erbicidi e prodotti fitosanitari (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origine sintetica/naturale)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480043"/>
                  </a:ext>
                </a:extLst>
              </a:tr>
              <a:tr h="1406944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Concimazioni ammesse ma solo in copertura e in </a:t>
                      </a:r>
                      <a:r>
                        <a:rPr lang="it-IT" sz="16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funzione delle reali esigenze della coltura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Concimazioni ammesse seguendo il piano di concimazione “convenzionale” adottato dall’azienda agricola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577508"/>
                  </a:ext>
                </a:extLst>
              </a:tr>
              <a:tr h="456873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Nessun ricorso all’irrigazione 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(riduzione interventi irrigui</a:t>
                      </a: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spcAft>
                          <a:spcPts val="795"/>
                        </a:spcAft>
                        <a:tabLst>
                          <a:tab pos="540385" algn="l"/>
                        </a:tabLs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Ricorso all’irrigazione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840764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1D70A0D-677C-4C89-87F0-1EF3F04684D4}"/>
              </a:ext>
            </a:extLst>
          </p:cNvPr>
          <p:cNvSpPr txBox="1"/>
          <p:nvPr/>
        </p:nvSpPr>
        <p:spPr>
          <a:xfrm>
            <a:off x="8468538" y="2169872"/>
            <a:ext cx="3396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Alcune aziende agricole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Rilievi: fenologia, analisi di immagine della copertura verde, indice SPAD, resa in </a:t>
            </a:r>
            <a:r>
              <a:rPr lang="it-IT" dirty="0" err="1"/>
              <a:t>s.s</a:t>
            </a:r>
            <a:r>
              <a:rPr lang="it-IT" dirty="0"/>
              <a:t> e principi attivi, H index, suscettibilità ai patogeni</a:t>
            </a:r>
          </a:p>
        </p:txBody>
      </p:sp>
    </p:spTree>
    <p:extLst>
      <p:ext uri="{BB962C8B-B14F-4D97-AF65-F5344CB8AC3E}">
        <p14:creationId xmlns:p14="http://schemas.microsoft.com/office/powerpoint/2010/main" val="1369732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576CA89F-60B5-4038-9081-D20314D61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862"/>
              </p:ext>
            </p:extLst>
          </p:nvPr>
        </p:nvGraphicFramePr>
        <p:xfrm>
          <a:off x="455602" y="2668311"/>
          <a:ext cx="3816420" cy="2046564"/>
        </p:xfrm>
        <a:graphic>
          <a:graphicData uri="http://schemas.openxmlformats.org/drawingml/2006/table">
            <a:tbl>
              <a:tblPr firstRow="1" firstCol="1" bandRow="1"/>
              <a:tblGrid>
                <a:gridCol w="424032">
                  <a:extLst>
                    <a:ext uri="{9D8B030D-6E8A-4147-A177-3AD203B41FA5}">
                      <a16:colId xmlns:a16="http://schemas.microsoft.com/office/drawing/2014/main" val="887622554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1146131233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1665059417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1420938345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897827040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2703105575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3891035319"/>
                    </a:ext>
                  </a:extLst>
                </a:gridCol>
                <a:gridCol w="424032">
                  <a:extLst>
                    <a:ext uri="{9D8B030D-6E8A-4147-A177-3AD203B41FA5}">
                      <a16:colId xmlns:a16="http://schemas.microsoft.com/office/drawing/2014/main" val="734090566"/>
                    </a:ext>
                  </a:extLst>
                </a:gridCol>
                <a:gridCol w="424164">
                  <a:extLst>
                    <a:ext uri="{9D8B030D-6E8A-4147-A177-3AD203B41FA5}">
                      <a16:colId xmlns:a16="http://schemas.microsoft.com/office/drawing/2014/main" val="571343265"/>
                    </a:ext>
                  </a:extLst>
                </a:gridCol>
              </a:tblGrid>
              <a:tr h="2046564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Ctrl</a:t>
                      </a:r>
                    </a:p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Chit</a:t>
                      </a:r>
                    </a:p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Acid</a:t>
                      </a:r>
                    </a:p>
                    <a:p>
                      <a:pPr algn="ctr"/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Ctrl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Acid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Ctrl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Acid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973992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A48706-07F9-4D15-8BDE-20C79AA326CC}"/>
              </a:ext>
            </a:extLst>
          </p:cNvPr>
          <p:cNvSpPr txBox="1"/>
          <p:nvPr/>
        </p:nvSpPr>
        <p:spPr>
          <a:xfrm>
            <a:off x="0" y="4910147"/>
            <a:ext cx="289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u="sng" dirty="0"/>
              <a:t>Passiflora incarnata</a:t>
            </a:r>
          </a:p>
          <a:p>
            <a:pPr algn="ctr"/>
            <a:r>
              <a:rPr lang="it-IT" sz="1000" b="1" u="sng" dirty="0"/>
              <a:t>Melissa officinalis</a:t>
            </a:r>
          </a:p>
          <a:p>
            <a:pPr algn="ctr"/>
            <a:r>
              <a:rPr lang="it-IT" sz="1000" b="1" u="sng" dirty="0" err="1"/>
              <a:t>Cynara</a:t>
            </a:r>
            <a:r>
              <a:rPr lang="it-IT" sz="1000" b="1" u="sng" dirty="0"/>
              <a:t> </a:t>
            </a:r>
            <a:r>
              <a:rPr lang="it-IT" sz="1000" b="1" u="sng" dirty="0" err="1"/>
              <a:t>cardunculus</a:t>
            </a:r>
            <a:r>
              <a:rPr lang="it-IT" sz="1000" b="1" u="sng" dirty="0"/>
              <a:t> (cardo), C. </a:t>
            </a:r>
            <a:r>
              <a:rPr lang="it-IT" sz="1000" b="1" u="sng" dirty="0" err="1"/>
              <a:t>cardunculus</a:t>
            </a:r>
            <a:r>
              <a:rPr lang="it-IT" sz="1000" b="1" u="sng" dirty="0"/>
              <a:t> </a:t>
            </a:r>
            <a:r>
              <a:rPr lang="it-IT" sz="1000" b="1" u="sng" dirty="0" err="1"/>
              <a:t>scolymus</a:t>
            </a:r>
            <a:r>
              <a:rPr lang="it-IT" sz="1000" b="1" u="sng" dirty="0"/>
              <a:t> (carciofo)  </a:t>
            </a:r>
          </a:p>
          <a:p>
            <a:pPr algn="ctr"/>
            <a:endParaRPr lang="en-US" sz="1000" u="sng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92EF3A-1020-490B-AE5D-9340D0F76567}"/>
              </a:ext>
            </a:extLst>
          </p:cNvPr>
          <p:cNvSpPr txBox="1"/>
          <p:nvPr/>
        </p:nvSpPr>
        <p:spPr>
          <a:xfrm>
            <a:off x="1234623" y="2145293"/>
            <a:ext cx="166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Prove di campo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54AFFD-2B21-4AB7-98E3-0790974981AC}"/>
              </a:ext>
            </a:extLst>
          </p:cNvPr>
          <p:cNvSpPr txBox="1"/>
          <p:nvPr/>
        </p:nvSpPr>
        <p:spPr>
          <a:xfrm>
            <a:off x="5351372" y="2042745"/>
            <a:ext cx="21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Analisi di laboratorio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558AE0-154D-47FD-9ABD-48F2F6516879}"/>
              </a:ext>
            </a:extLst>
          </p:cNvPr>
          <p:cNvSpPr txBox="1"/>
          <p:nvPr/>
        </p:nvSpPr>
        <p:spPr>
          <a:xfrm>
            <a:off x="2534478" y="5009823"/>
            <a:ext cx="2029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i="1" dirty="0"/>
              <a:t>Ctrl = Control</a:t>
            </a:r>
          </a:p>
          <a:p>
            <a:pPr algn="ctr"/>
            <a:r>
              <a:rPr lang="it-IT" sz="1050" i="1" dirty="0"/>
              <a:t>Chit = </a:t>
            </a:r>
            <a:r>
              <a:rPr lang="it-IT" sz="1050" i="1" dirty="0" err="1"/>
              <a:t>Chitosan</a:t>
            </a:r>
            <a:r>
              <a:rPr lang="it-IT" sz="1050" i="1" dirty="0"/>
              <a:t> </a:t>
            </a:r>
            <a:r>
              <a:rPr lang="it-IT" sz="1050" i="1" dirty="0" err="1"/>
              <a:t>Chloroydrate</a:t>
            </a:r>
            <a:r>
              <a:rPr lang="it-IT" sz="1050" i="1" dirty="0"/>
              <a:t> </a:t>
            </a:r>
          </a:p>
          <a:p>
            <a:pPr algn="ctr"/>
            <a:r>
              <a:rPr lang="it-IT" sz="1050" i="1" dirty="0"/>
              <a:t>S. Acid = </a:t>
            </a:r>
            <a:r>
              <a:rPr lang="it-IT" sz="1050" i="1" dirty="0" err="1"/>
              <a:t>Salycidic</a:t>
            </a:r>
            <a:r>
              <a:rPr lang="it-IT" sz="1050" i="1" dirty="0"/>
              <a:t> acid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4E1341-D49C-473E-86AE-DA86A5501756}"/>
              </a:ext>
            </a:extLst>
          </p:cNvPr>
          <p:cNvSpPr txBox="1"/>
          <p:nvPr/>
        </p:nvSpPr>
        <p:spPr>
          <a:xfrm>
            <a:off x="4865393" y="2541971"/>
            <a:ext cx="306340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Polifenoli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flavonoidi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antiossidante</a:t>
            </a:r>
            <a:endParaRPr lang="en-US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265973-11D8-4A10-8BB9-1E244F62DADE}"/>
              </a:ext>
            </a:extLst>
          </p:cNvPr>
          <p:cNvSpPr txBox="1"/>
          <p:nvPr/>
        </p:nvSpPr>
        <p:spPr>
          <a:xfrm>
            <a:off x="8166453" y="5740078"/>
            <a:ext cx="255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Interviste strutturate (questionari di soddisfazione)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FE03F06-0320-4E80-B0AB-DCFA77A9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899" y="5110495"/>
            <a:ext cx="1744268" cy="174426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E4C329-990E-4EF1-AF45-06DF4C86BA6B}"/>
              </a:ext>
            </a:extLst>
          </p:cNvPr>
          <p:cNvSpPr txBox="1"/>
          <p:nvPr/>
        </p:nvSpPr>
        <p:spPr>
          <a:xfrm>
            <a:off x="4865393" y="3432819"/>
            <a:ext cx="3063404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Principi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attivi</a:t>
            </a:r>
            <a:r>
              <a:rPr lang="en-US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Acido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rosmarinico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 (melissa)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Vitexina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 (Passiflora)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Acido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clorogenico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 (cardo e </a:t>
            </a:r>
            <a:r>
              <a:rPr lang="en-US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carciofo</a:t>
            </a:r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D3F621-CF76-49C0-B8E4-65841667D9A7}"/>
              </a:ext>
            </a:extLst>
          </p:cNvPr>
          <p:cNvSpPr txBox="1"/>
          <p:nvPr/>
        </p:nvSpPr>
        <p:spPr>
          <a:xfrm>
            <a:off x="421361" y="1337883"/>
            <a:ext cx="116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rgbClr val="C00000"/>
                </a:solidFill>
              </a:rPr>
              <a:t>Fase 2: Qualità delle produzioni: miglioramento della qualità delle produzioni officinali mediante </a:t>
            </a:r>
            <a:r>
              <a:rPr lang="it-IT" b="1" u="sng" dirty="0" err="1">
                <a:solidFill>
                  <a:srgbClr val="C00000"/>
                </a:solidFill>
              </a:rPr>
              <a:t>elicitazione</a:t>
            </a:r>
            <a:r>
              <a:rPr lang="it-IT" b="1" u="sng" dirty="0">
                <a:solidFill>
                  <a:srgbClr val="C00000"/>
                </a:solidFill>
              </a:rPr>
              <a:t> controllata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45CC8B6-A2F0-466D-BEAA-CCD899C7C6B1}"/>
              </a:ext>
            </a:extLst>
          </p:cNvPr>
          <p:cNvSpPr txBox="1"/>
          <p:nvPr/>
        </p:nvSpPr>
        <p:spPr>
          <a:xfrm>
            <a:off x="8226497" y="2797525"/>
            <a:ext cx="3677853" cy="2031325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Prodotti dell’azione: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Dati produttivi (resa colturale e principi attivi)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Report sul grado di soddisfazione dell’agricoltore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Report sulle tecniche agronomiche adottate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83DF317-8120-4F76-A3C2-61AD9D834334}"/>
              </a:ext>
            </a:extLst>
          </p:cNvPr>
          <p:cNvSpPr/>
          <p:nvPr/>
        </p:nvSpPr>
        <p:spPr>
          <a:xfrm>
            <a:off x="600806" y="6410503"/>
            <a:ext cx="5365296" cy="33855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</a:rPr>
              <a:t>U.O coinvolte</a:t>
            </a:r>
            <a:r>
              <a:rPr lang="it-IT" sz="1600" dirty="0">
                <a:latin typeface="Calibri" panose="020F0502020204030204" pitchFamily="34" charset="0"/>
              </a:rPr>
              <a:t>: UNIBO, aziende agricole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5AA5013-6E00-4599-974B-48906AA33005}"/>
              </a:ext>
            </a:extLst>
          </p:cNvPr>
          <p:cNvSpPr/>
          <p:nvPr/>
        </p:nvSpPr>
        <p:spPr>
          <a:xfrm>
            <a:off x="650688" y="90399"/>
            <a:ext cx="10890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B3 – Coltivazione sostenibile e miglioramento della qualità mediante </a:t>
            </a:r>
            <a:r>
              <a:rPr lang="it-IT" sz="2400" b="1" dirty="0" err="1">
                <a:latin typeface="Calibri-Bold"/>
              </a:rPr>
              <a:t>elicitazione</a:t>
            </a:r>
            <a:r>
              <a:rPr lang="it-IT" sz="2400" b="1" dirty="0">
                <a:latin typeface="Calibri-Bold"/>
              </a:rPr>
              <a:t> controllata</a:t>
            </a:r>
          </a:p>
        </p:txBody>
      </p:sp>
    </p:spTree>
    <p:extLst>
      <p:ext uri="{BB962C8B-B14F-4D97-AF65-F5344CB8AC3E}">
        <p14:creationId xmlns:p14="http://schemas.microsoft.com/office/powerpoint/2010/main" val="3729848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302DCC70-23C7-4399-9786-3FDBCE4BA737}"/>
              </a:ext>
            </a:extLst>
          </p:cNvPr>
          <p:cNvSpPr/>
          <p:nvPr/>
        </p:nvSpPr>
        <p:spPr>
          <a:xfrm>
            <a:off x="-66675" y="288774"/>
            <a:ext cx="11493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-Bold"/>
              </a:rPr>
              <a:t>AZIONE B4 – Elaborazione dati e validazione della sostenibilità ambientale dell’innovazione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5C3A146-B290-4270-919E-4B28C0C1126B}"/>
              </a:ext>
            </a:extLst>
          </p:cNvPr>
          <p:cNvSpPr txBox="1"/>
          <p:nvPr/>
        </p:nvSpPr>
        <p:spPr>
          <a:xfrm>
            <a:off x="485775" y="1458228"/>
            <a:ext cx="480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ANALISI DEL SUOLO (prima e dopo i trattamenti)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B52D0B3-8299-4C34-BEAD-3608EFE5D08E}"/>
              </a:ext>
            </a:extLst>
          </p:cNvPr>
          <p:cNvSpPr txBox="1"/>
          <p:nvPr/>
        </p:nvSpPr>
        <p:spPr>
          <a:xfrm>
            <a:off x="712888" y="4938056"/>
            <a:ext cx="4467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Descrittori visivi: apparato radicale, struttura del suolo, lombrichi, stabilità degli aggregati, infiltrazione del terreno, carbonio labile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71A7952-71E5-4C69-B357-DBF5F6489078}"/>
              </a:ext>
            </a:extLst>
          </p:cNvPr>
          <p:cNvSpPr txBox="1"/>
          <p:nvPr/>
        </p:nvSpPr>
        <p:spPr>
          <a:xfrm>
            <a:off x="654903" y="6006508"/>
            <a:ext cx="4467225" cy="369332"/>
          </a:xfrm>
          <a:prstGeom prst="rect">
            <a:avLst/>
          </a:prstGeom>
          <a:noFill/>
          <a:ln w="38100">
            <a:solidFill>
              <a:srgbClr val="00B0F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dirty="0"/>
              <a:t>INDICE SINTETICO DI QUALITA’ DEL TERRENO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4A30E2-BC05-41BB-A3EE-2CDCC27C2BA2}"/>
              </a:ext>
            </a:extLst>
          </p:cNvPr>
          <p:cNvSpPr txBox="1"/>
          <p:nvPr/>
        </p:nvSpPr>
        <p:spPr>
          <a:xfrm>
            <a:off x="6023695" y="1429304"/>
            <a:ext cx="399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VALUTAZIONE DI IMPATTO AMBIENTALE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BB6AF4C-9406-475D-B82E-D985121DF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1" t="30539" r="26349" b="15898"/>
          <a:stretch/>
        </p:blipFill>
        <p:spPr>
          <a:xfrm>
            <a:off x="485775" y="2050886"/>
            <a:ext cx="1885949" cy="123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228CC7D-3D71-4519-B756-9EF11160C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13" t="33305" r="30876" b="31497"/>
          <a:stretch/>
        </p:blipFill>
        <p:spPr>
          <a:xfrm>
            <a:off x="2628899" y="2060104"/>
            <a:ext cx="2053595" cy="121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FB82575-47BF-4B21-A4EF-F8009C7D0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5" t="41791" r="29709" b="37116"/>
          <a:stretch/>
        </p:blipFill>
        <p:spPr>
          <a:xfrm>
            <a:off x="346056" y="3281547"/>
            <a:ext cx="4805483" cy="144415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3156439-CC24-4E41-8CDE-FDA8CB4BDF11}"/>
              </a:ext>
            </a:extLst>
          </p:cNvPr>
          <p:cNvSpPr txBox="1"/>
          <p:nvPr/>
        </p:nvSpPr>
        <p:spPr>
          <a:xfrm>
            <a:off x="7567839" y="1883303"/>
            <a:ext cx="4138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LCA (Life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): </a:t>
            </a:r>
            <a:r>
              <a:rPr lang="it-IT" b="1" dirty="0"/>
              <a:t>impronta ambientale </a:t>
            </a:r>
            <a:r>
              <a:rPr lang="it-IT" dirty="0"/>
              <a:t>potenziale associata ad un prodotto/processo/attività lungo il suo intero ciclo di vita.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65C41F2-9DB5-4398-9F86-9A3732C7F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792" y="1862019"/>
            <a:ext cx="2042815" cy="134825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C2D8B21-AC47-4858-AD7D-16D61125B416}"/>
              </a:ext>
            </a:extLst>
          </p:cNvPr>
          <p:cNvSpPr txBox="1"/>
          <p:nvPr/>
        </p:nvSpPr>
        <p:spPr>
          <a:xfrm>
            <a:off x="5514102" y="3606107"/>
            <a:ext cx="3111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Valutazione economica</a:t>
            </a:r>
            <a:r>
              <a:rPr lang="it-IT" dirty="0">
                <a:solidFill>
                  <a:srgbClr val="C00000"/>
                </a:solidFill>
              </a:rPr>
              <a:t>: </a:t>
            </a:r>
            <a:r>
              <a:rPr lang="it-IT" dirty="0"/>
              <a:t>costi di produzione 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BF747CA-1360-4A2C-BABE-A06B2AA47943}"/>
              </a:ext>
            </a:extLst>
          </p:cNvPr>
          <p:cNvSpPr/>
          <p:nvPr/>
        </p:nvSpPr>
        <p:spPr>
          <a:xfrm>
            <a:off x="3147732" y="6514886"/>
            <a:ext cx="5365296" cy="33855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</a:rPr>
              <a:t>U.O coinvolte</a:t>
            </a:r>
            <a:r>
              <a:rPr lang="it-IT" sz="1600" dirty="0">
                <a:latin typeface="Calibri" panose="020F0502020204030204" pitchFamily="34" charset="0"/>
              </a:rPr>
              <a:t>: UNIBO, aziende agricole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CCABBAA-25DE-4CCE-94AB-875FB7789020}"/>
              </a:ext>
            </a:extLst>
          </p:cNvPr>
          <p:cNvSpPr txBox="1"/>
          <p:nvPr/>
        </p:nvSpPr>
        <p:spPr>
          <a:xfrm>
            <a:off x="5514102" y="4471779"/>
            <a:ext cx="2891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Sviluppo di algoritmi di deep learning </a:t>
            </a:r>
            <a:r>
              <a:rPr lang="it-IT" dirty="0"/>
              <a:t>per mettere in relazione i fattori ambientali e le caratteristiche qualitative e quantitative del prodotto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C5304A0-0310-4597-8464-BDE19C0C071E}"/>
              </a:ext>
            </a:extLst>
          </p:cNvPr>
          <p:cNvSpPr txBox="1"/>
          <p:nvPr/>
        </p:nvSpPr>
        <p:spPr>
          <a:xfrm>
            <a:off x="8625646" y="3303456"/>
            <a:ext cx="3353755" cy="286232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Prodotti dell’azione: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Indice sintetico di qualità dei suoli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Report sulla valutazione di impatto ambientale ed economica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/>
              <a:t>Documento di sintesi relativo ai processi di acquisizione e trasformazione del dato e delle algoritmiche</a:t>
            </a:r>
          </a:p>
        </p:txBody>
      </p:sp>
    </p:spTree>
    <p:extLst>
      <p:ext uri="{BB962C8B-B14F-4D97-AF65-F5344CB8AC3E}">
        <p14:creationId xmlns:p14="http://schemas.microsoft.com/office/powerpoint/2010/main" val="195274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77388294-CB91-4830-B37F-4D7DBD4E1155}"/>
              </a:ext>
            </a:extLst>
          </p:cNvPr>
          <p:cNvSpPr/>
          <p:nvPr/>
        </p:nvSpPr>
        <p:spPr>
          <a:xfrm>
            <a:off x="1710690" y="80874"/>
            <a:ext cx="7629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Calibri-Bold"/>
              </a:rPr>
              <a:t>AZIONE B5 – DIVULGAZIONE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F260DAB-CA6E-45CD-8A2D-F1FE5D63241A}"/>
              </a:ext>
            </a:extLst>
          </p:cNvPr>
          <p:cNvSpPr/>
          <p:nvPr/>
        </p:nvSpPr>
        <p:spPr>
          <a:xfrm>
            <a:off x="3209566" y="6157941"/>
            <a:ext cx="5365296" cy="40011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</a:rPr>
              <a:t>U.O coinvolte</a:t>
            </a:r>
            <a:r>
              <a:rPr lang="it-IT" sz="2000" dirty="0">
                <a:latin typeface="Calibri" panose="020F0502020204030204" pitchFamily="34" charset="0"/>
              </a:rPr>
              <a:t>: UNIBO, aziende agricole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59DC23C-1334-402E-9C84-6684C7869F0A}"/>
              </a:ext>
            </a:extLst>
          </p:cNvPr>
          <p:cNvSpPr/>
          <p:nvPr/>
        </p:nvSpPr>
        <p:spPr>
          <a:xfrm>
            <a:off x="665710" y="931889"/>
            <a:ext cx="10453008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/>
              <a:t>a) Organizzazione di una </a:t>
            </a:r>
            <a:r>
              <a:rPr lang="it-IT" sz="2000" b="1" dirty="0"/>
              <a:t>visita guidata </a:t>
            </a:r>
            <a:r>
              <a:rPr lang="it-IT" sz="2000" dirty="0"/>
              <a:t>(secondo anno), presso una delle aziende partecipanti alle attività di sperimentazione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b) </a:t>
            </a:r>
            <a:r>
              <a:rPr lang="it-IT" sz="2000" b="1" dirty="0"/>
              <a:t>Workshop/incontro tecnico divulgativo finale </a:t>
            </a:r>
            <a:r>
              <a:rPr lang="it-IT" sz="2000" dirty="0"/>
              <a:t>per illustrare le risultanze di progetto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c) </a:t>
            </a:r>
            <a:r>
              <a:rPr lang="it-IT" sz="2000" b="1" dirty="0"/>
              <a:t>Sito</a:t>
            </a:r>
            <a:r>
              <a:rPr lang="it-IT" sz="2000" dirty="0"/>
              <a:t> </a:t>
            </a:r>
            <a:r>
              <a:rPr lang="it-IT" sz="2000" b="1" dirty="0"/>
              <a:t>web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d) Realizzazione di un </a:t>
            </a:r>
            <a:r>
              <a:rPr lang="it-IT" sz="2000" b="1" dirty="0"/>
              <a:t>video</a:t>
            </a:r>
            <a:r>
              <a:rPr lang="it-IT" sz="2000" dirty="0"/>
              <a:t> (standard e non udenti)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e) </a:t>
            </a:r>
            <a:r>
              <a:rPr lang="it-IT" sz="2000" b="1" dirty="0"/>
              <a:t>Implementazione della rete PEI </a:t>
            </a:r>
            <a:r>
              <a:rPr lang="it-IT" sz="2000" dirty="0"/>
              <a:t>(scheda PEI e Common Format PEI, 2 abstract AKIS)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f) </a:t>
            </a:r>
            <a:r>
              <a:rPr lang="it-IT" sz="2000" b="1" dirty="0"/>
              <a:t>Materiale informativo </a:t>
            </a:r>
            <a:r>
              <a:rPr lang="it-IT" sz="2000" dirty="0"/>
              <a:t>(e-brochure, 3 podcasts)</a:t>
            </a:r>
          </a:p>
          <a:p>
            <a:pPr>
              <a:lnSpc>
                <a:spcPct val="150000"/>
              </a:lnSpc>
            </a:pPr>
            <a:r>
              <a:rPr lang="it-IT" sz="2000" dirty="0"/>
              <a:t>g) </a:t>
            </a:r>
            <a:r>
              <a:rPr lang="it-IT" sz="2000" b="1" dirty="0"/>
              <a:t>lezioni/laboratori con persone in stato di detenzione</a:t>
            </a:r>
            <a:r>
              <a:rPr lang="it-IT" sz="2000" dirty="0"/>
              <a:t> (casa circondariale di Bologna - Dozza)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12940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E8C79DF-9AD4-4FA5-A603-D7A3ED6F2D21}"/>
              </a:ext>
            </a:extLst>
          </p:cNvPr>
          <p:cNvSpPr/>
          <p:nvPr/>
        </p:nvSpPr>
        <p:spPr>
          <a:xfrm>
            <a:off x="1710690" y="80874"/>
            <a:ext cx="7629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Calibri-Bold"/>
              </a:rPr>
              <a:t>AZIONE B6 – FORMAZIONE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DA4268-7408-4CE8-A1A3-6495F125EA14}"/>
              </a:ext>
            </a:extLst>
          </p:cNvPr>
          <p:cNvSpPr/>
          <p:nvPr/>
        </p:nvSpPr>
        <p:spPr>
          <a:xfrm>
            <a:off x="3209566" y="6157941"/>
            <a:ext cx="5365296" cy="40011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</a:rPr>
              <a:t>U.O coinvolte</a:t>
            </a:r>
            <a:r>
              <a:rPr lang="it-IT" sz="2000" dirty="0">
                <a:latin typeface="Calibri" panose="020F0502020204030204" pitchFamily="34" charset="0"/>
              </a:rPr>
              <a:t>: Dinamica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58EF8D-6507-4279-93E2-1D5897D48A25}"/>
              </a:ext>
            </a:extLst>
          </p:cNvPr>
          <p:cNvSpPr txBox="1"/>
          <p:nvPr/>
        </p:nvSpPr>
        <p:spPr>
          <a:xfrm>
            <a:off x="1077400" y="1457444"/>
            <a:ext cx="10037199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Proposta n. 5733476</a:t>
            </a:r>
            <a:r>
              <a:rPr lang="it-IT" sz="2000" dirty="0"/>
              <a:t>. Corso da 24 ore complessive per 18 partecipanti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Titolo: </a:t>
            </a:r>
            <a:r>
              <a:rPr lang="it-IT" sz="2000" b="1" i="1" dirty="0"/>
              <a:t>Sistemi colturali tecnologici, sostenibili e valorizzazione dei prodotti ottenuti da colture officinali*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Modulo 1: Tecniche di coltivazione sostenibile e trasformazione delle erbe officinali</a:t>
            </a:r>
          </a:p>
          <a:p>
            <a:pPr algn="just"/>
            <a:r>
              <a:rPr lang="it-IT" sz="2000" dirty="0"/>
              <a:t>Modulo 2: L’applicazione di tecnologie digitali e innovative nel settore agricolo</a:t>
            </a:r>
          </a:p>
          <a:p>
            <a:pPr algn="just"/>
            <a:r>
              <a:rPr lang="it-IT" sz="2000" dirty="0"/>
              <a:t>Modulo 3: Mercato, normativa, qualità e valorizzazione delle produzioni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926C8F-1317-4955-BE65-36064D80C80C}"/>
              </a:ext>
            </a:extLst>
          </p:cNvPr>
          <p:cNvSpPr txBox="1"/>
          <p:nvPr/>
        </p:nvSpPr>
        <p:spPr>
          <a:xfrm>
            <a:off x="1009650" y="4619118"/>
            <a:ext cx="343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* Obbligatorio per aziende partner</a:t>
            </a:r>
          </a:p>
        </p:txBody>
      </p:sp>
    </p:spTree>
    <p:extLst>
      <p:ext uri="{BB962C8B-B14F-4D97-AF65-F5344CB8AC3E}">
        <p14:creationId xmlns:p14="http://schemas.microsoft.com/office/powerpoint/2010/main" val="227756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5AADF93-045E-4441-A1C2-510C9F3E6D2B}"/>
              </a:ext>
            </a:extLst>
          </p:cNvPr>
          <p:cNvSpPr/>
          <p:nvPr/>
        </p:nvSpPr>
        <p:spPr>
          <a:xfrm>
            <a:off x="3462863" y="132119"/>
            <a:ext cx="549772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u="sng" dirty="0">
                <a:solidFill>
                  <a:schemeClr val="accent2">
                    <a:lumMod val="75000"/>
                  </a:schemeClr>
                </a:solidFill>
              </a:rPr>
              <a:t>I Partners del </a:t>
            </a:r>
            <a:r>
              <a:rPr lang="en-US" sz="3400" b="1" u="sng" dirty="0" err="1">
                <a:solidFill>
                  <a:schemeClr val="accent2">
                    <a:lumMod val="75000"/>
                  </a:schemeClr>
                </a:solidFill>
              </a:rPr>
              <a:t>progetto</a:t>
            </a:r>
            <a:r>
              <a:rPr lang="en-US" sz="3400" b="1" u="sng" dirty="0">
                <a:solidFill>
                  <a:schemeClr val="accent2">
                    <a:lumMod val="75000"/>
                  </a:schemeClr>
                </a:solidFill>
              </a:rPr>
              <a:t> (GOI)  </a:t>
            </a:r>
            <a:endParaRPr lang="it-IT" sz="3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768B00-49B2-4F13-BCEF-ED96F17F23B0}"/>
              </a:ext>
            </a:extLst>
          </p:cNvPr>
          <p:cNvSpPr txBox="1"/>
          <p:nvPr/>
        </p:nvSpPr>
        <p:spPr>
          <a:xfrm>
            <a:off x="6308839" y="2367580"/>
            <a:ext cx="263591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/>
              <a:t>Soc</a:t>
            </a:r>
            <a:r>
              <a:rPr lang="it-IT" sz="2400" b="1" dirty="0"/>
              <a:t>. </a:t>
            </a:r>
            <a:r>
              <a:rPr lang="it-IT" sz="2400" b="1" dirty="0" err="1"/>
              <a:t>agr</a:t>
            </a:r>
            <a:r>
              <a:rPr lang="it-IT" sz="2400" b="1" dirty="0"/>
              <a:t>. Brintazzoli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8168BA-AA07-4F68-9B4C-7F144A03ADE4}"/>
              </a:ext>
            </a:extLst>
          </p:cNvPr>
          <p:cNvSpPr txBox="1"/>
          <p:nvPr/>
        </p:nvSpPr>
        <p:spPr>
          <a:xfrm>
            <a:off x="8001018" y="1459847"/>
            <a:ext cx="213032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err="1"/>
              <a:t>Agribioenergia</a:t>
            </a:r>
            <a:r>
              <a:rPr lang="it-IT" sz="2400" b="1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424133-1660-4B19-81DC-C4E7F570CCB3}"/>
              </a:ext>
            </a:extLst>
          </p:cNvPr>
          <p:cNvSpPr txBox="1"/>
          <p:nvPr/>
        </p:nvSpPr>
        <p:spPr>
          <a:xfrm>
            <a:off x="513003" y="1126718"/>
            <a:ext cx="464670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UNIBO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capofila</a:t>
            </a:r>
            <a:r>
              <a:rPr lang="it-IT" sz="2400" b="1" dirty="0"/>
              <a:t> – Centro Interdipartimentale Alma </a:t>
            </a:r>
            <a:r>
              <a:rPr lang="it-IT" sz="2400" b="1" dirty="0" err="1"/>
              <a:t>Climate</a:t>
            </a:r>
            <a:endParaRPr lang="it-IT" sz="2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82D5DC-A3E7-4EA8-A64E-90D098BB2F2E}"/>
              </a:ext>
            </a:extLst>
          </p:cNvPr>
          <p:cNvSpPr txBox="1"/>
          <p:nvPr/>
        </p:nvSpPr>
        <p:spPr>
          <a:xfrm>
            <a:off x="1348476" y="5500318"/>
            <a:ext cx="258744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Ente di formazione</a:t>
            </a:r>
          </a:p>
          <a:p>
            <a:pPr algn="ctr"/>
            <a:r>
              <a:rPr lang="it-IT" sz="2400" b="1" dirty="0"/>
              <a:t>DINAMICA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87BD26-0F61-4D29-A801-06C32B450CFA}"/>
              </a:ext>
            </a:extLst>
          </p:cNvPr>
          <p:cNvSpPr txBox="1"/>
          <p:nvPr/>
        </p:nvSpPr>
        <p:spPr>
          <a:xfrm>
            <a:off x="9144932" y="2268990"/>
            <a:ext cx="205460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Melina Renato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7195DD-62A1-4C00-B71C-D3D7856E1CAB}"/>
              </a:ext>
            </a:extLst>
          </p:cNvPr>
          <p:cNvSpPr txBox="1"/>
          <p:nvPr/>
        </p:nvSpPr>
        <p:spPr>
          <a:xfrm>
            <a:off x="8398383" y="3041826"/>
            <a:ext cx="37545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/>
              <a:t>Soc</a:t>
            </a:r>
            <a:r>
              <a:rPr lang="it-IT" sz="2400" b="1" dirty="0"/>
              <a:t>. </a:t>
            </a:r>
            <a:r>
              <a:rPr lang="it-IT" sz="2400" b="1" dirty="0" err="1"/>
              <a:t>agr</a:t>
            </a:r>
            <a:r>
              <a:rPr lang="it-IT" sz="2400" b="1" dirty="0"/>
              <a:t>. Lai Valter e Cristian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4A4105-9A0E-4A7F-B327-7E777F6B4CF5}"/>
              </a:ext>
            </a:extLst>
          </p:cNvPr>
          <p:cNvSpPr txBox="1"/>
          <p:nvPr/>
        </p:nvSpPr>
        <p:spPr>
          <a:xfrm>
            <a:off x="6082372" y="3295517"/>
            <a:ext cx="213635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Dall’Olio Enrico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24C34C-45D1-4055-B30B-231652AA624C}"/>
              </a:ext>
            </a:extLst>
          </p:cNvPr>
          <p:cNvSpPr txBox="1"/>
          <p:nvPr/>
        </p:nvSpPr>
        <p:spPr>
          <a:xfrm>
            <a:off x="9486883" y="3721004"/>
            <a:ext cx="205030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/>
              <a:t>Soc</a:t>
            </a:r>
            <a:r>
              <a:rPr lang="it-IT" sz="2400" b="1" dirty="0"/>
              <a:t>. </a:t>
            </a:r>
            <a:r>
              <a:rPr lang="it-IT" sz="2400" b="1" dirty="0" err="1"/>
              <a:t>agr</a:t>
            </a:r>
            <a:r>
              <a:rPr lang="it-IT" sz="2400" b="1" dirty="0"/>
              <a:t>. Sgarzi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007F9A-37AA-4EDD-A565-FD2F6C960302}"/>
              </a:ext>
            </a:extLst>
          </p:cNvPr>
          <p:cNvSpPr txBox="1"/>
          <p:nvPr/>
        </p:nvSpPr>
        <p:spPr>
          <a:xfrm>
            <a:off x="6597407" y="4126105"/>
            <a:ext cx="220188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Dall’Olio Mattia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2BE040-4319-40E8-9FB2-18BDA1E288A5}"/>
              </a:ext>
            </a:extLst>
          </p:cNvPr>
          <p:cNvSpPr txBox="1"/>
          <p:nvPr/>
        </p:nvSpPr>
        <p:spPr>
          <a:xfrm>
            <a:off x="8734168" y="4764111"/>
            <a:ext cx="22955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Domenico Sgarzi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5CB716D-4554-46E8-931E-BB082FD28991}"/>
              </a:ext>
            </a:extLst>
          </p:cNvPr>
          <p:cNvSpPr txBox="1"/>
          <p:nvPr/>
        </p:nvSpPr>
        <p:spPr>
          <a:xfrm>
            <a:off x="6333012" y="5198098"/>
            <a:ext cx="229107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Dall’Olio Matteo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45D271E-ABC3-402B-8602-B495A88551DE}"/>
              </a:ext>
            </a:extLst>
          </p:cNvPr>
          <p:cNvSpPr txBox="1"/>
          <p:nvPr/>
        </p:nvSpPr>
        <p:spPr>
          <a:xfrm>
            <a:off x="8823626" y="5774801"/>
            <a:ext cx="182947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Nicola Cesari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C56DB4-9141-404C-8DAE-185D0E11D946}"/>
              </a:ext>
            </a:extLst>
          </p:cNvPr>
          <p:cNvSpPr txBox="1"/>
          <p:nvPr/>
        </p:nvSpPr>
        <p:spPr>
          <a:xfrm>
            <a:off x="584966" y="4764111"/>
            <a:ext cx="4667175" cy="46166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/>
              <a:t>Consulente esterno: Carla Corticelli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B6CF943-87E4-470D-A62D-41FD4250A1D5}"/>
              </a:ext>
            </a:extLst>
          </p:cNvPr>
          <p:cNvSpPr txBox="1"/>
          <p:nvPr/>
        </p:nvSpPr>
        <p:spPr>
          <a:xfrm>
            <a:off x="475069" y="2059803"/>
            <a:ext cx="46846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Personale UNIBO: Ilaria Marotti, Giovanni Dinelli, Rocco Sferrazza, Marco Di Felice, Federico Montori, Luciano Bononi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F17871-A383-4126-B0A3-4D5920924487}"/>
              </a:ext>
            </a:extLst>
          </p:cNvPr>
          <p:cNvSpPr txBox="1"/>
          <p:nvPr/>
        </p:nvSpPr>
        <p:spPr>
          <a:xfrm>
            <a:off x="513003" y="3710606"/>
            <a:ext cx="464670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Personale parasubordinato UNIBO: 4 borse di ricerca (48 mesi)</a:t>
            </a:r>
          </a:p>
        </p:txBody>
      </p:sp>
    </p:spTree>
    <p:extLst>
      <p:ext uri="{BB962C8B-B14F-4D97-AF65-F5344CB8AC3E}">
        <p14:creationId xmlns:p14="http://schemas.microsoft.com/office/powerpoint/2010/main" val="86024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3074B2B-875D-4ABC-842D-ED60A029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TEAM DISTAL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687BB7-25CE-4F8C-A93C-3BF1A271E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Dipartimento di Scienze e Tecnologie Agro-alimentari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Prof.ssa Ilaria Marotti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Prof. Giovanni Dinelli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Dr. Rocco Enrico Sferrazza</a:t>
            </a:r>
          </a:p>
          <a:p>
            <a:endParaRPr lang="it-IT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Attività di ricerca: qualità delle produzioni primarie, sistemi agricoli a basso impatto, biodiversità dell’agro-ecosistema</a:t>
            </a:r>
          </a:p>
        </p:txBody>
      </p:sp>
    </p:spTree>
    <p:extLst>
      <p:ext uri="{BB962C8B-B14F-4D97-AF65-F5344CB8AC3E}">
        <p14:creationId xmlns:p14="http://schemas.microsoft.com/office/powerpoint/2010/main" val="183921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3074B2B-875D-4ABC-842D-ED60A029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TEAM DISI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687BB7-25CE-4F8C-A93C-3BF1A271E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Dipartimento di Informatica --- Scienza e Ingegneria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Prof. Marco Di Felice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Prof. Luciano Bononi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Prof. Federico Montori</a:t>
            </a:r>
          </a:p>
          <a:p>
            <a:endParaRPr lang="it-IT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Attività di ricerca: Internet of </a:t>
            </a:r>
            <a:r>
              <a:rPr lang="it-IT" sz="2400" dirty="0" err="1"/>
              <a:t>Things</a:t>
            </a:r>
            <a:r>
              <a:rPr lang="it-IT" sz="2400" dirty="0"/>
              <a:t> (IoT), </a:t>
            </a:r>
            <a:r>
              <a:rPr lang="it-IT" sz="2400" dirty="0" err="1"/>
              <a:t>Artificial</a:t>
            </a:r>
            <a:r>
              <a:rPr lang="it-IT" sz="2400" dirty="0"/>
              <a:t> Intelligence of </a:t>
            </a:r>
            <a:r>
              <a:rPr lang="it-IT" sz="2400" dirty="0" err="1"/>
              <a:t>Things</a:t>
            </a:r>
            <a:r>
              <a:rPr lang="it-IT" sz="2400" dirty="0"/>
              <a:t> (</a:t>
            </a:r>
            <a:r>
              <a:rPr lang="it-IT" sz="2400" dirty="0" err="1"/>
              <a:t>AIoT</a:t>
            </a:r>
            <a:r>
              <a:rPr lang="it-IT" sz="2400" dirty="0"/>
              <a:t>), Analisi dati sensori, blockchain &amp; IoT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b="1" dirty="0"/>
              <a:t>IoT Prism </a:t>
            </a:r>
            <a:r>
              <a:rPr lang="it-IT" sz="2400" b="1" dirty="0" err="1"/>
              <a:t>laboratory</a:t>
            </a:r>
            <a:r>
              <a:rPr lang="it-IT" sz="2400" b="1" dirty="0"/>
              <a:t> </a:t>
            </a:r>
            <a:r>
              <a:rPr lang="it-IT" sz="2400" dirty="0"/>
              <a:t>(https://</a:t>
            </a:r>
            <a:r>
              <a:rPr lang="it-IT" sz="2400" dirty="0" err="1"/>
              <a:t>iotprismlab.com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968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4A3D71-EFEF-4AA1-A23B-84BD7F45D6AE}"/>
              </a:ext>
            </a:extLst>
          </p:cNvPr>
          <p:cNvSpPr txBox="1"/>
          <p:nvPr/>
        </p:nvSpPr>
        <p:spPr>
          <a:xfrm>
            <a:off x="1541154" y="2013931"/>
            <a:ext cx="3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D33CD9-B2DF-418F-BF9E-98EFBED4AED3}"/>
              </a:ext>
            </a:extLst>
          </p:cNvPr>
          <p:cNvSpPr txBox="1"/>
          <p:nvPr/>
        </p:nvSpPr>
        <p:spPr>
          <a:xfrm>
            <a:off x="1831546" y="3298100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789E80-2F1A-4130-B39A-482025E28354}"/>
              </a:ext>
            </a:extLst>
          </p:cNvPr>
          <p:cNvSpPr txBox="1"/>
          <p:nvPr/>
        </p:nvSpPr>
        <p:spPr>
          <a:xfrm>
            <a:off x="1831546" y="4549245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7B6214-A979-444D-9193-7A593858F98F}"/>
              </a:ext>
            </a:extLst>
          </p:cNvPr>
          <p:cNvSpPr txBox="1"/>
          <p:nvPr/>
        </p:nvSpPr>
        <p:spPr>
          <a:xfrm>
            <a:off x="1724450" y="5677061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BFB641-CFD0-4DDC-8CB1-B8B037988C0B}"/>
              </a:ext>
            </a:extLst>
          </p:cNvPr>
          <p:cNvSpPr txBox="1"/>
          <p:nvPr/>
        </p:nvSpPr>
        <p:spPr>
          <a:xfrm>
            <a:off x="532659" y="690517"/>
            <a:ext cx="10799655" cy="1938992"/>
          </a:xfrm>
          <a:prstGeom prst="rect">
            <a:avLst/>
          </a:prstGeom>
          <a:solidFill>
            <a:srgbClr val="B8E08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Sviluppare</a:t>
            </a:r>
            <a:r>
              <a:rPr lang="en-US" sz="2400" b="1" dirty="0"/>
              <a:t> un nuovo </a:t>
            </a:r>
            <a:r>
              <a:rPr lang="en-US" sz="2400" b="1" dirty="0" err="1"/>
              <a:t>modello</a:t>
            </a:r>
            <a:r>
              <a:rPr lang="en-US" sz="2400" b="1" dirty="0"/>
              <a:t> </a:t>
            </a:r>
            <a:r>
              <a:rPr lang="en-US" sz="2400" b="1" dirty="0" err="1"/>
              <a:t>organizzativo</a:t>
            </a:r>
            <a:r>
              <a:rPr lang="en-US" sz="2400" b="1" dirty="0"/>
              <a:t> di </a:t>
            </a:r>
            <a:r>
              <a:rPr lang="en-US" sz="2400" b="1" dirty="0" err="1"/>
              <a:t>gestione</a:t>
            </a:r>
            <a:r>
              <a:rPr lang="en-US" sz="2400" b="1" dirty="0"/>
              <a:t> della </a:t>
            </a:r>
            <a:r>
              <a:rPr lang="en-US" sz="2400" b="1" dirty="0" err="1"/>
              <a:t>filiera</a:t>
            </a:r>
            <a:r>
              <a:rPr lang="en-US" sz="2400" b="1" dirty="0"/>
              <a:t> al fine di </a:t>
            </a:r>
            <a:r>
              <a:rPr lang="en-US" sz="2400" b="1" dirty="0" err="1"/>
              <a:t>garantire</a:t>
            </a:r>
            <a:r>
              <a:rPr lang="en-US" sz="2400" b="1" dirty="0"/>
              <a:t> il </a:t>
            </a:r>
            <a:r>
              <a:rPr lang="en-US" sz="2400" b="1" dirty="0" err="1"/>
              <a:t>pieno</a:t>
            </a:r>
            <a:r>
              <a:rPr lang="en-US" sz="2400" b="1" dirty="0"/>
              <a:t> </a:t>
            </a:r>
            <a:r>
              <a:rPr lang="en-US" sz="2400" b="1" dirty="0" err="1"/>
              <a:t>raggiungimento</a:t>
            </a:r>
            <a:r>
              <a:rPr lang="en-US" sz="2400" b="1" dirty="0"/>
              <a:t> delle </a:t>
            </a:r>
            <a:r>
              <a:rPr lang="en-US" sz="2400" b="1" dirty="0" err="1"/>
              <a:t>specifiche</a:t>
            </a:r>
            <a:r>
              <a:rPr lang="en-US" sz="2400" b="1" dirty="0"/>
              <a:t> qualitative </a:t>
            </a:r>
            <a:r>
              <a:rPr lang="en-US" sz="2400" b="1" dirty="0" err="1"/>
              <a:t>minime</a:t>
            </a:r>
            <a:r>
              <a:rPr lang="en-US" sz="2400" b="1" dirty="0"/>
              <a:t> dei </a:t>
            </a:r>
            <a:r>
              <a:rPr lang="en-US" sz="2400" b="1" dirty="0" err="1"/>
              <a:t>prodotti</a:t>
            </a:r>
            <a:r>
              <a:rPr lang="en-US" sz="2400" b="1" dirty="0"/>
              <a:t> (</a:t>
            </a:r>
            <a:r>
              <a:rPr lang="en-US" sz="2400" b="1" dirty="0" err="1"/>
              <a:t>contenuto</a:t>
            </a:r>
            <a:r>
              <a:rPr lang="en-US" sz="2400" b="1" dirty="0"/>
              <a:t> </a:t>
            </a:r>
            <a:r>
              <a:rPr lang="en-US" sz="2400" b="1" dirty="0" err="1"/>
              <a:t>minimo</a:t>
            </a:r>
            <a:r>
              <a:rPr lang="en-US" sz="2400" b="1" dirty="0"/>
              <a:t> di </a:t>
            </a:r>
            <a:r>
              <a:rPr lang="en-US" sz="2400" b="1" dirty="0" err="1"/>
              <a:t>principi</a:t>
            </a:r>
            <a:r>
              <a:rPr lang="en-US" sz="2400" b="1" dirty="0"/>
              <a:t> </a:t>
            </a:r>
            <a:r>
              <a:rPr lang="en-US" sz="2400" b="1" dirty="0" err="1"/>
              <a:t>attivi</a:t>
            </a:r>
            <a:r>
              <a:rPr lang="en-US" sz="2400" b="1" dirty="0"/>
              <a:t> delle </a:t>
            </a:r>
            <a:r>
              <a:rPr lang="en-US" sz="2400" b="1" dirty="0" err="1"/>
              <a:t>colture</a:t>
            </a:r>
            <a:r>
              <a:rPr lang="en-US" sz="2400" b="1" dirty="0"/>
              <a:t> </a:t>
            </a:r>
            <a:r>
              <a:rPr lang="en-US" sz="2400" b="1" dirty="0" err="1"/>
              <a:t>officinali</a:t>
            </a:r>
            <a:r>
              <a:rPr lang="en-US" sz="2400" b="1" dirty="0"/>
              <a:t>), la </a:t>
            </a:r>
            <a:r>
              <a:rPr lang="en-US" sz="2400" b="1" dirty="0" err="1"/>
              <a:t>sostenibilità</a:t>
            </a:r>
            <a:r>
              <a:rPr lang="en-US" sz="2400" b="1" dirty="0"/>
              <a:t> del </a:t>
            </a:r>
            <a:r>
              <a:rPr lang="en-US" sz="2400" b="1" dirty="0" err="1"/>
              <a:t>processo</a:t>
            </a:r>
            <a:r>
              <a:rPr lang="en-US" sz="2400" b="1" dirty="0"/>
              <a:t> </a:t>
            </a:r>
            <a:r>
              <a:rPr lang="en-US" sz="2400" b="1" dirty="0" err="1"/>
              <a:t>produttivo</a:t>
            </a:r>
            <a:r>
              <a:rPr lang="en-US" sz="2400" b="1" dirty="0"/>
              <a:t> e di </a:t>
            </a:r>
            <a:r>
              <a:rPr lang="en-US" sz="2400" b="1" dirty="0" err="1"/>
              <a:t>rendere</a:t>
            </a:r>
            <a:r>
              <a:rPr lang="en-US" sz="2400" b="1" dirty="0"/>
              <a:t> </a:t>
            </a:r>
            <a:r>
              <a:rPr lang="en-US" sz="2400" b="1" dirty="0" err="1"/>
              <a:t>trasferibili</a:t>
            </a:r>
            <a:r>
              <a:rPr lang="en-US" sz="2400" b="1" dirty="0"/>
              <a:t> le </a:t>
            </a:r>
            <a:r>
              <a:rPr lang="en-US" sz="2400" b="1" dirty="0" err="1"/>
              <a:t>informazioni</a:t>
            </a:r>
            <a:r>
              <a:rPr lang="en-US" sz="2400" b="1" dirty="0"/>
              <a:t> </a:t>
            </a:r>
            <a:r>
              <a:rPr lang="en-US" sz="2400" b="1" dirty="0" err="1"/>
              <a:t>necessarie</a:t>
            </a:r>
            <a:r>
              <a:rPr lang="en-US" sz="2400" b="1" dirty="0"/>
              <a:t> al </a:t>
            </a:r>
            <a:r>
              <a:rPr lang="en-US" sz="2400" b="1" dirty="0" err="1"/>
              <a:t>cliente</a:t>
            </a:r>
            <a:r>
              <a:rPr lang="en-US" sz="2400" b="1" dirty="0"/>
              <a:t> finale, in modo </a:t>
            </a:r>
            <a:r>
              <a:rPr lang="en-US" sz="2400" b="1" dirty="0" err="1"/>
              <a:t>efficace</a:t>
            </a:r>
            <a:r>
              <a:rPr lang="en-US" sz="2400" b="1" dirty="0"/>
              <a:t> e </a:t>
            </a:r>
            <a:r>
              <a:rPr lang="en-US" sz="2400" b="1" dirty="0" err="1"/>
              <a:t>sicuro</a:t>
            </a:r>
            <a:r>
              <a:rPr lang="en-US" sz="2400" b="1" dirty="0"/>
              <a:t>.</a:t>
            </a:r>
            <a:endParaRPr lang="it-IT" sz="2400" b="1" dirty="0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07A920FD-A26A-453B-845A-5BA88F832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659" y="3809257"/>
            <a:ext cx="11369675" cy="4320381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Ottimizzare la gestione agronomica e qualitativa delle colture (disciplinari di produzione sostenibili e strumenti di agricoltura di precisione e tracciabilità)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Migliorare la qualità di alcune produzioni officinali mediante l’utilizzo di </a:t>
            </a:r>
            <a:r>
              <a:rPr lang="it-IT" sz="2400" dirty="0" err="1"/>
              <a:t>elicitori</a:t>
            </a:r>
            <a:r>
              <a:rPr lang="it-IT" sz="2400" dirty="0"/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>
                <a:latin typeface="Calibri" panose="020F0502020204030204" pitchFamily="34" charset="0"/>
              </a:rPr>
              <a:t>Valutare l’efficienza dell’innovazione con un’analisi economica e ambientale</a:t>
            </a:r>
            <a:endParaRPr lang="it-IT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2400" dirty="0"/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17325C12-C6B1-4D26-85FB-A79E1970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25" y="2899835"/>
            <a:ext cx="10418800" cy="792088"/>
          </a:xfrm>
        </p:spPr>
        <p:txBody>
          <a:bodyPr/>
          <a:lstStyle/>
          <a:p>
            <a:r>
              <a:rPr lang="it-IT" sz="2800" dirty="0"/>
              <a:t>Obiettivi specifici del progetto TRACE, gestione agronomica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87CCE42-0C44-46A7-BBA6-A24662B317D1}"/>
              </a:ext>
            </a:extLst>
          </p:cNvPr>
          <p:cNvSpPr/>
          <p:nvPr/>
        </p:nvSpPr>
        <p:spPr>
          <a:xfrm>
            <a:off x="3880606" y="0"/>
            <a:ext cx="37346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</a:rPr>
              <a:t>Obiettivo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generale</a:t>
            </a:r>
            <a:r>
              <a:rPr lang="en-US" sz="3400" b="1" dirty="0">
                <a:solidFill>
                  <a:srgbClr val="0070C0"/>
                </a:solidFill>
              </a:rPr>
              <a:t>  </a:t>
            </a:r>
            <a:endParaRPr lang="it-IT" sz="3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4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4A3D71-EFEF-4AA1-A23B-84BD7F45D6AE}"/>
              </a:ext>
            </a:extLst>
          </p:cNvPr>
          <p:cNvSpPr txBox="1"/>
          <p:nvPr/>
        </p:nvSpPr>
        <p:spPr>
          <a:xfrm>
            <a:off x="1541154" y="2013931"/>
            <a:ext cx="3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D33CD9-B2DF-418F-BF9E-98EFBED4AED3}"/>
              </a:ext>
            </a:extLst>
          </p:cNvPr>
          <p:cNvSpPr txBox="1"/>
          <p:nvPr/>
        </p:nvSpPr>
        <p:spPr>
          <a:xfrm>
            <a:off x="1831546" y="3298100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518D332-979A-45E8-8D0F-54893A1B7A74}"/>
              </a:ext>
            </a:extLst>
          </p:cNvPr>
          <p:cNvSpPr/>
          <p:nvPr/>
        </p:nvSpPr>
        <p:spPr>
          <a:xfrm>
            <a:off x="3880606" y="0"/>
            <a:ext cx="37346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</a:rPr>
              <a:t>Obiettivo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generale</a:t>
            </a:r>
            <a:r>
              <a:rPr lang="en-US" sz="3400" b="1" dirty="0">
                <a:solidFill>
                  <a:srgbClr val="0070C0"/>
                </a:solidFill>
              </a:rPr>
              <a:t>  </a:t>
            </a:r>
            <a:endParaRPr lang="it-IT" sz="3400" dirty="0">
              <a:solidFill>
                <a:srgbClr val="0070C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789E80-2F1A-4130-B39A-482025E28354}"/>
              </a:ext>
            </a:extLst>
          </p:cNvPr>
          <p:cNvSpPr txBox="1"/>
          <p:nvPr/>
        </p:nvSpPr>
        <p:spPr>
          <a:xfrm>
            <a:off x="1831546" y="4549245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7B6214-A979-444D-9193-7A593858F98F}"/>
              </a:ext>
            </a:extLst>
          </p:cNvPr>
          <p:cNvSpPr txBox="1"/>
          <p:nvPr/>
        </p:nvSpPr>
        <p:spPr>
          <a:xfrm>
            <a:off x="1724450" y="5677061"/>
            <a:ext cx="36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BFB641-CFD0-4DDC-8CB1-B8B037988C0B}"/>
              </a:ext>
            </a:extLst>
          </p:cNvPr>
          <p:cNvSpPr txBox="1"/>
          <p:nvPr/>
        </p:nvSpPr>
        <p:spPr>
          <a:xfrm>
            <a:off x="532659" y="690517"/>
            <a:ext cx="10799655" cy="1938992"/>
          </a:xfrm>
          <a:prstGeom prst="rect">
            <a:avLst/>
          </a:prstGeom>
          <a:solidFill>
            <a:srgbClr val="B8E08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Sviluppare</a:t>
            </a:r>
            <a:r>
              <a:rPr lang="en-US" sz="2400" b="1" dirty="0"/>
              <a:t> un nuovo </a:t>
            </a:r>
            <a:r>
              <a:rPr lang="en-US" sz="2400" b="1" dirty="0" err="1"/>
              <a:t>modello</a:t>
            </a:r>
            <a:r>
              <a:rPr lang="en-US" sz="2400" b="1" dirty="0"/>
              <a:t> </a:t>
            </a:r>
            <a:r>
              <a:rPr lang="en-US" sz="2400" b="1" dirty="0" err="1"/>
              <a:t>organizzativo</a:t>
            </a:r>
            <a:r>
              <a:rPr lang="en-US" sz="2400" b="1" dirty="0"/>
              <a:t> di </a:t>
            </a:r>
            <a:r>
              <a:rPr lang="en-US" sz="2400" b="1" dirty="0" err="1"/>
              <a:t>gestione</a:t>
            </a:r>
            <a:r>
              <a:rPr lang="en-US" sz="2400" b="1" dirty="0"/>
              <a:t> della </a:t>
            </a:r>
            <a:r>
              <a:rPr lang="en-US" sz="2400" b="1" dirty="0" err="1"/>
              <a:t>filiera</a:t>
            </a:r>
            <a:r>
              <a:rPr lang="en-US" sz="2400" b="1" dirty="0"/>
              <a:t> al fine di </a:t>
            </a:r>
            <a:r>
              <a:rPr lang="en-US" sz="2400" b="1" dirty="0" err="1"/>
              <a:t>garantire</a:t>
            </a:r>
            <a:r>
              <a:rPr lang="en-US" sz="2400" b="1" dirty="0"/>
              <a:t> il </a:t>
            </a:r>
            <a:r>
              <a:rPr lang="en-US" sz="2400" b="1" dirty="0" err="1"/>
              <a:t>pieno</a:t>
            </a:r>
            <a:r>
              <a:rPr lang="en-US" sz="2400" b="1" dirty="0"/>
              <a:t> </a:t>
            </a:r>
            <a:r>
              <a:rPr lang="en-US" sz="2400" b="1" dirty="0" err="1"/>
              <a:t>raggiungimento</a:t>
            </a:r>
            <a:r>
              <a:rPr lang="en-US" sz="2400" b="1" dirty="0"/>
              <a:t> delle </a:t>
            </a:r>
            <a:r>
              <a:rPr lang="en-US" sz="2400" b="1" dirty="0" err="1"/>
              <a:t>specifiche</a:t>
            </a:r>
            <a:r>
              <a:rPr lang="en-US" sz="2400" b="1" dirty="0"/>
              <a:t> qualitative </a:t>
            </a:r>
            <a:r>
              <a:rPr lang="en-US" sz="2400" b="1" dirty="0" err="1"/>
              <a:t>minime</a:t>
            </a:r>
            <a:r>
              <a:rPr lang="en-US" sz="2400" b="1" dirty="0"/>
              <a:t> dei </a:t>
            </a:r>
            <a:r>
              <a:rPr lang="en-US" sz="2400" b="1" dirty="0" err="1"/>
              <a:t>prodotti</a:t>
            </a:r>
            <a:r>
              <a:rPr lang="en-US" sz="2400" b="1" dirty="0"/>
              <a:t> (</a:t>
            </a:r>
            <a:r>
              <a:rPr lang="en-US" sz="2400" b="1" dirty="0" err="1"/>
              <a:t>contenuto</a:t>
            </a:r>
            <a:r>
              <a:rPr lang="en-US" sz="2400" b="1" dirty="0"/>
              <a:t> </a:t>
            </a:r>
            <a:r>
              <a:rPr lang="en-US" sz="2400" b="1" dirty="0" err="1"/>
              <a:t>minimo</a:t>
            </a:r>
            <a:r>
              <a:rPr lang="en-US" sz="2400" b="1" dirty="0"/>
              <a:t> di </a:t>
            </a:r>
            <a:r>
              <a:rPr lang="en-US" sz="2400" b="1" dirty="0" err="1"/>
              <a:t>principi</a:t>
            </a:r>
            <a:r>
              <a:rPr lang="en-US" sz="2400" b="1" dirty="0"/>
              <a:t> </a:t>
            </a:r>
            <a:r>
              <a:rPr lang="en-US" sz="2400" b="1" dirty="0" err="1"/>
              <a:t>attivi</a:t>
            </a:r>
            <a:r>
              <a:rPr lang="en-US" sz="2400" b="1" dirty="0"/>
              <a:t> delle </a:t>
            </a:r>
            <a:r>
              <a:rPr lang="en-US" sz="2400" b="1" dirty="0" err="1"/>
              <a:t>colture</a:t>
            </a:r>
            <a:r>
              <a:rPr lang="en-US" sz="2400" b="1" dirty="0"/>
              <a:t> </a:t>
            </a:r>
            <a:r>
              <a:rPr lang="en-US" sz="2400" b="1" dirty="0" err="1"/>
              <a:t>officinali</a:t>
            </a:r>
            <a:r>
              <a:rPr lang="en-US" sz="2400" b="1" dirty="0"/>
              <a:t>), la </a:t>
            </a:r>
            <a:r>
              <a:rPr lang="en-US" sz="2400" b="1" dirty="0" err="1"/>
              <a:t>sostenibilità</a:t>
            </a:r>
            <a:r>
              <a:rPr lang="en-US" sz="2400" b="1" dirty="0"/>
              <a:t> del </a:t>
            </a:r>
            <a:r>
              <a:rPr lang="en-US" sz="2400" b="1" dirty="0" err="1"/>
              <a:t>processo</a:t>
            </a:r>
            <a:r>
              <a:rPr lang="en-US" sz="2400" b="1" dirty="0"/>
              <a:t> </a:t>
            </a:r>
            <a:r>
              <a:rPr lang="en-US" sz="2400" b="1" dirty="0" err="1"/>
              <a:t>produttivo</a:t>
            </a:r>
            <a:r>
              <a:rPr lang="en-US" sz="2400" b="1" dirty="0"/>
              <a:t> e di </a:t>
            </a:r>
            <a:r>
              <a:rPr lang="en-US" sz="2400" b="1" dirty="0" err="1"/>
              <a:t>rendere</a:t>
            </a:r>
            <a:r>
              <a:rPr lang="en-US" sz="2400" b="1" dirty="0"/>
              <a:t> </a:t>
            </a:r>
            <a:r>
              <a:rPr lang="en-US" sz="2400" b="1" dirty="0" err="1"/>
              <a:t>trasferibili</a:t>
            </a:r>
            <a:r>
              <a:rPr lang="en-US" sz="2400" b="1" dirty="0"/>
              <a:t> le </a:t>
            </a:r>
            <a:r>
              <a:rPr lang="en-US" sz="2400" b="1" dirty="0" err="1"/>
              <a:t>informazioni</a:t>
            </a:r>
            <a:r>
              <a:rPr lang="en-US" sz="2400" b="1" dirty="0"/>
              <a:t> </a:t>
            </a:r>
            <a:r>
              <a:rPr lang="en-US" sz="2400" b="1" dirty="0" err="1"/>
              <a:t>necessarie</a:t>
            </a:r>
            <a:r>
              <a:rPr lang="en-US" sz="2400" b="1" dirty="0"/>
              <a:t> al </a:t>
            </a:r>
            <a:r>
              <a:rPr lang="en-US" sz="2400" b="1" dirty="0" err="1"/>
              <a:t>cliente</a:t>
            </a:r>
            <a:r>
              <a:rPr lang="en-US" sz="2400" b="1" dirty="0"/>
              <a:t> finale, in modo </a:t>
            </a:r>
            <a:r>
              <a:rPr lang="en-US" sz="2400" b="1" dirty="0" err="1"/>
              <a:t>efficace</a:t>
            </a:r>
            <a:r>
              <a:rPr lang="en-US" sz="2400" b="1" dirty="0"/>
              <a:t> e </a:t>
            </a:r>
            <a:r>
              <a:rPr lang="en-US" sz="2400" b="1" dirty="0" err="1"/>
              <a:t>sicuro</a:t>
            </a:r>
            <a:r>
              <a:rPr lang="en-US" sz="2400" b="1" dirty="0"/>
              <a:t>.</a:t>
            </a:r>
            <a:endParaRPr lang="it-IT" sz="2400" b="1" dirty="0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07A920FD-A26A-453B-845A-5BA88F832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3221479"/>
            <a:ext cx="11233149" cy="4320381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Progettazione ed implementazione di un sistema IoT di </a:t>
            </a:r>
            <a:r>
              <a:rPr lang="it-IT" sz="2400" b="1" dirty="0"/>
              <a:t>raccolta dati da campo </a:t>
            </a:r>
            <a:r>
              <a:rPr lang="it-IT" sz="2400" dirty="0"/>
              <a:t>(dati del suolo + dati meteo)  mediante sensoristica e tecnologia </a:t>
            </a:r>
            <a:r>
              <a:rPr lang="it-IT" sz="2400" dirty="0" err="1"/>
              <a:t>LoRa</a:t>
            </a:r>
            <a:r>
              <a:rPr lang="it-IT" sz="2400" dirty="0"/>
              <a:t> di comunicazione dati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/>
              <a:t>Analisi dei dati raccolti; potenziale utilizzo di tecniche di </a:t>
            </a:r>
            <a:r>
              <a:rPr lang="it-IT" sz="2400" b="1" dirty="0"/>
              <a:t>intelligenza artificiale </a:t>
            </a:r>
            <a:r>
              <a:rPr lang="it-IT" sz="2400" dirty="0"/>
              <a:t>per fare previsioni sull’evoluzione del prodotto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Autenticità, tracciamento ed immutabilità  dei dati mediante introduzione della tecnologia blockchain (</a:t>
            </a:r>
            <a:r>
              <a:rPr lang="it-IT" sz="2400" i="1" dirty="0">
                <a:solidFill>
                  <a:schemeClr val="bg1">
                    <a:lumMod val="65000"/>
                  </a:schemeClr>
                </a:solidFill>
              </a:rPr>
              <a:t>sviluppo prototipale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Studio sull’integrazione dei dati di campo IoT con gli altri dati già raccolti in filiera da strumenti e applicativi </a:t>
            </a:r>
            <a:r>
              <a:rPr lang="it-IT" sz="2400" dirty="0" err="1">
                <a:solidFill>
                  <a:schemeClr val="bg1">
                    <a:lumMod val="50000"/>
                  </a:schemeClr>
                </a:solidFill>
              </a:rPr>
              <a:t>pre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-esistenti.</a:t>
            </a: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17325C12-C6B1-4D26-85FB-A79E1970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71" y="2704473"/>
            <a:ext cx="10799655" cy="792088"/>
          </a:xfrm>
        </p:spPr>
        <p:txBody>
          <a:bodyPr/>
          <a:lstStyle/>
          <a:p>
            <a:r>
              <a:rPr lang="it-IT" sz="2800" dirty="0"/>
              <a:t>Obiettivi specifici del progetto TRACE, componente informatica </a:t>
            </a:r>
          </a:p>
        </p:txBody>
      </p:sp>
    </p:spTree>
    <p:extLst>
      <p:ext uri="{BB962C8B-B14F-4D97-AF65-F5344CB8AC3E}">
        <p14:creationId xmlns:p14="http://schemas.microsoft.com/office/powerpoint/2010/main" val="103063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arrotondato 41">
            <a:extLst>
              <a:ext uri="{FF2B5EF4-FFF2-40B4-BE49-F238E27FC236}">
                <a16:creationId xmlns:a16="http://schemas.microsoft.com/office/drawing/2014/main" id="{4CDE6B66-A175-4224-96EC-F4847ED5543B}"/>
              </a:ext>
            </a:extLst>
          </p:cNvPr>
          <p:cNvSpPr/>
          <p:nvPr/>
        </p:nvSpPr>
        <p:spPr>
          <a:xfrm rot="5400000">
            <a:off x="5935602" y="952678"/>
            <a:ext cx="533649" cy="10686446"/>
          </a:xfrm>
          <a:prstGeom prst="roundRect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">
            <a:extLst>
              <a:ext uri="{FF2B5EF4-FFF2-40B4-BE49-F238E27FC236}">
                <a16:creationId xmlns:a16="http://schemas.microsoft.com/office/drawing/2014/main" id="{7A1C0C22-09DD-4F81-A407-3AEA0122B680}"/>
              </a:ext>
            </a:extLst>
          </p:cNvPr>
          <p:cNvSpPr/>
          <p:nvPr/>
        </p:nvSpPr>
        <p:spPr>
          <a:xfrm>
            <a:off x="769409" y="810868"/>
            <a:ext cx="10653182" cy="8739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C22043-884A-4550-9F0F-D739606C7296}"/>
              </a:ext>
            </a:extLst>
          </p:cNvPr>
          <p:cNvSpPr txBox="1"/>
          <p:nvPr/>
        </p:nvSpPr>
        <p:spPr>
          <a:xfrm>
            <a:off x="3218931" y="1209558"/>
            <a:ext cx="5244384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Gestione e </a:t>
            </a:r>
            <a:r>
              <a:rPr lang="en-US" sz="2000" dirty="0" err="1"/>
              <a:t>Coordinamento</a:t>
            </a:r>
            <a:r>
              <a:rPr lang="en-US" sz="2000" dirty="0"/>
              <a:t> del </a:t>
            </a:r>
            <a:r>
              <a:rPr lang="en-US" sz="2000" dirty="0" err="1"/>
              <a:t>Progetto</a:t>
            </a:r>
            <a:r>
              <a:rPr lang="en-US" sz="2000" dirty="0"/>
              <a:t> (UNIBO)</a:t>
            </a:r>
            <a:endParaRPr lang="it-IT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827D2D-AB37-4DAF-9ED8-5D73B47739A1}"/>
              </a:ext>
            </a:extLst>
          </p:cNvPr>
          <p:cNvSpPr txBox="1"/>
          <p:nvPr/>
        </p:nvSpPr>
        <p:spPr>
          <a:xfrm>
            <a:off x="5000604" y="849178"/>
            <a:ext cx="125386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Azione</a:t>
            </a:r>
            <a:r>
              <a:rPr lang="en-US" sz="2000" b="1" dirty="0">
                <a:solidFill>
                  <a:srgbClr val="FF0000"/>
                </a:solidFill>
              </a:rPr>
              <a:t> A1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1FF88F-306A-4A3D-A520-C1B7D1EF5D5D}"/>
              </a:ext>
            </a:extLst>
          </p:cNvPr>
          <p:cNvSpPr txBox="1"/>
          <p:nvPr/>
        </p:nvSpPr>
        <p:spPr>
          <a:xfrm>
            <a:off x="4486840" y="116462"/>
            <a:ext cx="2961901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PIANO DI ATTIVITA’</a:t>
            </a:r>
            <a:endParaRPr lang="it-IT" sz="2800" dirty="0"/>
          </a:p>
        </p:txBody>
      </p:sp>
      <p:sp>
        <p:nvSpPr>
          <p:cNvPr id="15" name="Rettangolo arrotondato 5">
            <a:extLst>
              <a:ext uri="{FF2B5EF4-FFF2-40B4-BE49-F238E27FC236}">
                <a16:creationId xmlns:a16="http://schemas.microsoft.com/office/drawing/2014/main" id="{6047A355-6ABF-4680-8ABA-26FB151A7500}"/>
              </a:ext>
            </a:extLst>
          </p:cNvPr>
          <p:cNvSpPr/>
          <p:nvPr/>
        </p:nvSpPr>
        <p:spPr>
          <a:xfrm>
            <a:off x="892468" y="1808226"/>
            <a:ext cx="3185691" cy="1480433"/>
          </a:xfrm>
          <a:prstGeom prst="roundRect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arrotondato 6">
            <a:extLst>
              <a:ext uri="{FF2B5EF4-FFF2-40B4-BE49-F238E27FC236}">
                <a16:creationId xmlns:a16="http://schemas.microsoft.com/office/drawing/2014/main" id="{89558B49-60DA-4032-83CC-6FEE5889F262}"/>
              </a:ext>
            </a:extLst>
          </p:cNvPr>
          <p:cNvSpPr/>
          <p:nvPr/>
        </p:nvSpPr>
        <p:spPr>
          <a:xfrm>
            <a:off x="5729507" y="1960473"/>
            <a:ext cx="5359709" cy="1197537"/>
          </a:xfrm>
          <a:prstGeom prst="roundRect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32F222-A30A-409F-B250-3D6011D668E0}"/>
              </a:ext>
            </a:extLst>
          </p:cNvPr>
          <p:cNvSpPr txBox="1"/>
          <p:nvPr/>
        </p:nvSpPr>
        <p:spPr>
          <a:xfrm>
            <a:off x="7849740" y="197096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Azione</a:t>
            </a:r>
            <a:r>
              <a:rPr lang="en-US" b="1" dirty="0">
                <a:solidFill>
                  <a:srgbClr val="FF0000"/>
                </a:solidFill>
              </a:rPr>
              <a:t> B3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DFC8271-2923-4A9E-8320-347DA3DAECD9}"/>
              </a:ext>
            </a:extLst>
          </p:cNvPr>
          <p:cNvSpPr txBox="1"/>
          <p:nvPr/>
        </p:nvSpPr>
        <p:spPr>
          <a:xfrm>
            <a:off x="1784855" y="178629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Azione</a:t>
            </a:r>
            <a:r>
              <a:rPr lang="en-US" b="1" dirty="0">
                <a:solidFill>
                  <a:srgbClr val="FF0000"/>
                </a:solidFill>
              </a:rPr>
              <a:t> B1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D45B3ED-4624-4FEF-805C-B0A8BD4A8DA7}"/>
              </a:ext>
            </a:extLst>
          </p:cNvPr>
          <p:cNvSpPr txBox="1"/>
          <p:nvPr/>
        </p:nvSpPr>
        <p:spPr>
          <a:xfrm>
            <a:off x="1083983" y="2167805"/>
            <a:ext cx="293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necessari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realizzazione</a:t>
            </a:r>
            <a:r>
              <a:rPr lang="en-US" dirty="0"/>
              <a:t> del piano (UNIBO, </a:t>
            </a:r>
            <a:r>
              <a:rPr lang="en-US" dirty="0" err="1"/>
              <a:t>consulente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B3243A9-46AC-41D8-9CE7-2323D2C6BDD2}"/>
              </a:ext>
            </a:extLst>
          </p:cNvPr>
          <p:cNvSpPr txBox="1"/>
          <p:nvPr/>
        </p:nvSpPr>
        <p:spPr>
          <a:xfrm>
            <a:off x="5806901" y="2305188"/>
            <a:ext cx="511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Coltivazione</a:t>
            </a:r>
            <a:r>
              <a:rPr lang="en-US" dirty="0"/>
              <a:t> </a:t>
            </a:r>
            <a:r>
              <a:rPr lang="en-US" dirty="0" err="1"/>
              <a:t>sostenibile</a:t>
            </a:r>
            <a:r>
              <a:rPr lang="en-US" dirty="0"/>
              <a:t> e </a:t>
            </a:r>
            <a:r>
              <a:rPr lang="en-US" dirty="0" err="1"/>
              <a:t>miglioramento</a:t>
            </a:r>
            <a:r>
              <a:rPr lang="en-US" dirty="0"/>
              <a:t> della </a:t>
            </a:r>
            <a:r>
              <a:rPr lang="en-US" dirty="0" err="1"/>
              <a:t>qualità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</a:t>
            </a:r>
            <a:r>
              <a:rPr lang="en-US" dirty="0" err="1"/>
              <a:t>elicitazione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(UNIBO, </a:t>
            </a:r>
            <a:r>
              <a:rPr lang="en-US" dirty="0" err="1"/>
              <a:t>aziende</a:t>
            </a:r>
            <a:r>
              <a:rPr lang="en-US" dirty="0"/>
              <a:t> </a:t>
            </a:r>
            <a:r>
              <a:rPr lang="en-US" dirty="0" err="1"/>
              <a:t>agricole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21" name="Rettangolo arrotondato 11">
            <a:extLst>
              <a:ext uri="{FF2B5EF4-FFF2-40B4-BE49-F238E27FC236}">
                <a16:creationId xmlns:a16="http://schemas.microsoft.com/office/drawing/2014/main" id="{50C918D9-5DB4-4ACF-B92E-11E8CBAA3F44}"/>
              </a:ext>
            </a:extLst>
          </p:cNvPr>
          <p:cNvSpPr/>
          <p:nvPr/>
        </p:nvSpPr>
        <p:spPr>
          <a:xfrm>
            <a:off x="769410" y="3837291"/>
            <a:ext cx="3884842" cy="1228976"/>
          </a:xfrm>
          <a:prstGeom prst="roundRect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A85A582-B824-49BA-91E8-4D8A3A4EC121}"/>
              </a:ext>
            </a:extLst>
          </p:cNvPr>
          <p:cNvSpPr txBox="1"/>
          <p:nvPr/>
        </p:nvSpPr>
        <p:spPr>
          <a:xfrm>
            <a:off x="769410" y="4082474"/>
            <a:ext cx="399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Efficientamento</a:t>
            </a:r>
            <a:r>
              <a:rPr lang="en-US" dirty="0"/>
              <a:t> del </a:t>
            </a:r>
            <a:r>
              <a:rPr lang="en-US" dirty="0" err="1"/>
              <a:t>modello</a:t>
            </a:r>
            <a:r>
              <a:rPr lang="en-US" dirty="0"/>
              <a:t> </a:t>
            </a:r>
            <a:r>
              <a:rPr lang="en-US" dirty="0" err="1"/>
              <a:t>organizzativo</a:t>
            </a:r>
            <a:r>
              <a:rPr lang="en-US" dirty="0"/>
              <a:t> e </a:t>
            </a:r>
            <a:r>
              <a:rPr lang="en-US" dirty="0" err="1"/>
              <a:t>produttivo</a:t>
            </a:r>
            <a:r>
              <a:rPr lang="en-US" dirty="0"/>
              <a:t> </a:t>
            </a:r>
            <a:r>
              <a:rPr lang="en-US" dirty="0" err="1"/>
              <a:t>aziendale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IoT (UNIBO, az. </a:t>
            </a:r>
            <a:r>
              <a:rPr lang="en-US" dirty="0" err="1"/>
              <a:t>agricole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107D86-24D3-4CB3-A8A7-0863E344A77A}"/>
              </a:ext>
            </a:extLst>
          </p:cNvPr>
          <p:cNvSpPr txBox="1"/>
          <p:nvPr/>
        </p:nvSpPr>
        <p:spPr>
          <a:xfrm>
            <a:off x="1983155" y="383729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Azione</a:t>
            </a:r>
            <a:r>
              <a:rPr lang="en-US" b="1" dirty="0">
                <a:solidFill>
                  <a:srgbClr val="FF0000"/>
                </a:solidFill>
              </a:rPr>
              <a:t> B2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4" name="Rettangolo arrotondato 14">
            <a:extLst>
              <a:ext uri="{FF2B5EF4-FFF2-40B4-BE49-F238E27FC236}">
                <a16:creationId xmlns:a16="http://schemas.microsoft.com/office/drawing/2014/main" id="{43FFF943-4FC3-4F7E-986D-94EB53C72B86}"/>
              </a:ext>
            </a:extLst>
          </p:cNvPr>
          <p:cNvSpPr/>
          <p:nvPr/>
        </p:nvSpPr>
        <p:spPr>
          <a:xfrm>
            <a:off x="5926501" y="3660827"/>
            <a:ext cx="5162715" cy="1425386"/>
          </a:xfrm>
          <a:prstGeom prst="roundRect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B2E77FB-8273-42E4-A4F1-EBE7A998DC29}"/>
              </a:ext>
            </a:extLst>
          </p:cNvPr>
          <p:cNvSpPr txBox="1"/>
          <p:nvPr/>
        </p:nvSpPr>
        <p:spPr>
          <a:xfrm>
            <a:off x="7831547" y="369250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Azione</a:t>
            </a:r>
            <a:r>
              <a:rPr lang="en-US" b="1" dirty="0">
                <a:solidFill>
                  <a:srgbClr val="FF0000"/>
                </a:solidFill>
              </a:rPr>
              <a:t> B4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D4AC86-C3B9-4ACD-AF41-72EE5E30F626}"/>
              </a:ext>
            </a:extLst>
          </p:cNvPr>
          <p:cNvSpPr txBox="1"/>
          <p:nvPr/>
        </p:nvSpPr>
        <p:spPr>
          <a:xfrm>
            <a:off x="6301793" y="4082474"/>
            <a:ext cx="459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Elaborazione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e </a:t>
            </a:r>
            <a:r>
              <a:rPr lang="en-US" dirty="0" err="1"/>
              <a:t>validazione</a:t>
            </a:r>
            <a:r>
              <a:rPr lang="en-US" dirty="0"/>
              <a:t> della </a:t>
            </a:r>
            <a:r>
              <a:rPr lang="en-US" dirty="0" err="1"/>
              <a:t>sostenibilità</a:t>
            </a:r>
            <a:r>
              <a:rPr lang="en-US" dirty="0"/>
              <a:t> </a:t>
            </a:r>
            <a:r>
              <a:rPr lang="en-US" dirty="0" err="1"/>
              <a:t>ambientale</a:t>
            </a:r>
            <a:r>
              <a:rPr lang="en-US" dirty="0"/>
              <a:t> </a:t>
            </a:r>
            <a:r>
              <a:rPr lang="en-US" dirty="0" err="1"/>
              <a:t>dell’innovazione</a:t>
            </a:r>
            <a:r>
              <a:rPr lang="en-US" dirty="0"/>
              <a:t> (UNIBO)</a:t>
            </a:r>
            <a:endParaRPr lang="it-IT" dirty="0"/>
          </a:p>
        </p:txBody>
      </p:sp>
      <p:sp>
        <p:nvSpPr>
          <p:cNvPr id="27" name="Rettangolo arrotondato 17">
            <a:extLst>
              <a:ext uri="{FF2B5EF4-FFF2-40B4-BE49-F238E27FC236}">
                <a16:creationId xmlns:a16="http://schemas.microsoft.com/office/drawing/2014/main" id="{4CD3C9F7-6CD1-4CB4-806B-3BF28E8F2CE5}"/>
              </a:ext>
            </a:extLst>
          </p:cNvPr>
          <p:cNvSpPr/>
          <p:nvPr/>
        </p:nvSpPr>
        <p:spPr>
          <a:xfrm>
            <a:off x="892468" y="5292703"/>
            <a:ext cx="10653182" cy="7363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D067B01-6DE3-4CC0-9C17-1D982C0D32F5}"/>
              </a:ext>
            </a:extLst>
          </p:cNvPr>
          <p:cNvSpPr txBox="1"/>
          <p:nvPr/>
        </p:nvSpPr>
        <p:spPr>
          <a:xfrm>
            <a:off x="4703760" y="6154190"/>
            <a:ext cx="3710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Azione B6 </a:t>
            </a:r>
            <a:r>
              <a:rPr lang="en-US" sz="2000" dirty="0"/>
              <a:t>Formazione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Dinamica</a:t>
            </a:r>
            <a:r>
              <a:rPr lang="en-US" sz="2000" dirty="0"/>
              <a:t>)</a:t>
            </a:r>
            <a:endParaRPr lang="it-IT" sz="20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9E49996-933A-40EC-A288-568B22AD8CBE}"/>
              </a:ext>
            </a:extLst>
          </p:cNvPr>
          <p:cNvSpPr txBox="1"/>
          <p:nvPr/>
        </p:nvSpPr>
        <p:spPr>
          <a:xfrm>
            <a:off x="4281362" y="5596152"/>
            <a:ext cx="4081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Divulgazione</a:t>
            </a:r>
            <a:r>
              <a:rPr lang="en-US" sz="2000" dirty="0"/>
              <a:t> (UNIBO, tutti i partners)</a:t>
            </a:r>
            <a:endParaRPr lang="it-IT" sz="2000" dirty="0"/>
          </a:p>
        </p:txBody>
      </p:sp>
      <p:cxnSp>
        <p:nvCxnSpPr>
          <p:cNvPr id="30" name="Connettore 4 25">
            <a:extLst>
              <a:ext uri="{FF2B5EF4-FFF2-40B4-BE49-F238E27FC236}">
                <a16:creationId xmlns:a16="http://schemas.microsoft.com/office/drawing/2014/main" id="{0E723F27-468A-4424-9464-5A9D2DE96E66}"/>
              </a:ext>
            </a:extLst>
          </p:cNvPr>
          <p:cNvCxnSpPr>
            <a:cxnSpLocks/>
          </p:cNvCxnSpPr>
          <p:nvPr/>
        </p:nvCxnSpPr>
        <p:spPr>
          <a:xfrm>
            <a:off x="4159862" y="2559241"/>
            <a:ext cx="1522020" cy="1"/>
          </a:xfrm>
          <a:prstGeom prst="bentConnector3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5619890-4E6D-4F08-ABFB-98E40429435C}"/>
              </a:ext>
            </a:extLst>
          </p:cNvPr>
          <p:cNvCxnSpPr>
            <a:cxnSpLocks/>
          </p:cNvCxnSpPr>
          <p:nvPr/>
        </p:nvCxnSpPr>
        <p:spPr>
          <a:xfrm>
            <a:off x="4800981" y="4433166"/>
            <a:ext cx="1089264" cy="18613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A16FEBF-8444-4835-95AF-AE1B33B5FA54}"/>
              </a:ext>
            </a:extLst>
          </p:cNvPr>
          <p:cNvCxnSpPr/>
          <p:nvPr/>
        </p:nvCxnSpPr>
        <p:spPr>
          <a:xfrm flipH="1">
            <a:off x="7425252" y="3168519"/>
            <a:ext cx="1" cy="51544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F2A9EFD2-88F7-4801-B286-75128F359718}"/>
              </a:ext>
            </a:extLst>
          </p:cNvPr>
          <p:cNvCxnSpPr/>
          <p:nvPr/>
        </p:nvCxnSpPr>
        <p:spPr>
          <a:xfrm flipH="1">
            <a:off x="9272907" y="3167814"/>
            <a:ext cx="1" cy="51544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9B5B839-AF70-4F63-84C9-3F7CA0104560}"/>
              </a:ext>
            </a:extLst>
          </p:cNvPr>
          <p:cNvCxnSpPr/>
          <p:nvPr/>
        </p:nvCxnSpPr>
        <p:spPr>
          <a:xfrm flipH="1">
            <a:off x="3483887" y="3284129"/>
            <a:ext cx="1" cy="51544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046D3DF-78BE-4981-A97F-1B062E83BD9C}"/>
              </a:ext>
            </a:extLst>
          </p:cNvPr>
          <p:cNvSpPr txBox="1"/>
          <p:nvPr/>
        </p:nvSpPr>
        <p:spPr>
          <a:xfrm>
            <a:off x="5529178" y="527956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Azione B5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6353ABD-EEE3-4230-8D8E-0518EC1CF98C}"/>
              </a:ext>
            </a:extLst>
          </p:cNvPr>
          <p:cNvSpPr txBox="1"/>
          <p:nvPr/>
        </p:nvSpPr>
        <p:spPr>
          <a:xfrm>
            <a:off x="1682123" y="82629"/>
            <a:ext cx="2204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Data Inizio: 1 ottobre 2024 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86583D6-1883-4D49-B325-87443E76226B}"/>
              </a:ext>
            </a:extLst>
          </p:cNvPr>
          <p:cNvSpPr txBox="1"/>
          <p:nvPr/>
        </p:nvSpPr>
        <p:spPr>
          <a:xfrm>
            <a:off x="8048624" y="134904"/>
            <a:ext cx="208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Data fine: 31 marzo 2027 </a:t>
            </a:r>
          </a:p>
        </p:txBody>
      </p:sp>
    </p:spTree>
    <p:extLst>
      <p:ext uri="{BB962C8B-B14F-4D97-AF65-F5344CB8AC3E}">
        <p14:creationId xmlns:p14="http://schemas.microsoft.com/office/powerpoint/2010/main" val="402772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33036EC9-4363-4ECD-8831-C04052AF8EFB}"/>
              </a:ext>
            </a:extLst>
          </p:cNvPr>
          <p:cNvSpPr/>
          <p:nvPr/>
        </p:nvSpPr>
        <p:spPr>
          <a:xfrm>
            <a:off x="1890956" y="154663"/>
            <a:ext cx="82436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/>
              <a:t>AZIONE A1 – ESERCIZIO DELLA COOPERAZIONE</a:t>
            </a:r>
          </a:p>
          <a:p>
            <a:pPr algn="ctr"/>
            <a:r>
              <a:rPr lang="it-IT" sz="2000" b="1" dirty="0"/>
              <a:t>Attività di coordinamento, gestione del GO e organizzazione riunioni</a:t>
            </a:r>
            <a:endParaRPr lang="it-IT" sz="2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9C6292B-E6C2-4878-ADBD-0687A54BDA1F}"/>
              </a:ext>
            </a:extLst>
          </p:cNvPr>
          <p:cNvSpPr/>
          <p:nvPr/>
        </p:nvSpPr>
        <p:spPr>
          <a:xfrm>
            <a:off x="962025" y="1208739"/>
            <a:ext cx="10279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-Bold"/>
              </a:rPr>
              <a:t>Costituzione ATS: 22 novembre 2024</a:t>
            </a:r>
          </a:p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-Bold"/>
              </a:rPr>
              <a:t>KOM: riunione avvio progetto 5 febbraio 2025</a:t>
            </a:r>
          </a:p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-Bold"/>
              </a:rPr>
              <a:t>Monitoraggio interno dell’attività e applicazione degli strumenti di autocontrollo (es: gruppo WhatsApp, e-mail)</a:t>
            </a:r>
          </a:p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-Bold"/>
              </a:rPr>
              <a:t>Confronto peer-to peer (1 riunione con agricoltore esterno al GO) </a:t>
            </a:r>
          </a:p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</a:rPr>
              <a:t>Riunioni annuali del comitato scientifico e gestionale </a:t>
            </a:r>
          </a:p>
          <a:p>
            <a:pPr marL="342900" indent="-342900">
              <a:buClr>
                <a:srgbClr val="C80000"/>
              </a:buClr>
              <a:buSzPct val="110000"/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</a:rPr>
              <a:t>Organizzazione delle attività da realizzare </a:t>
            </a:r>
          </a:p>
          <a:p>
            <a:pPr>
              <a:buClr>
                <a:srgbClr val="C80000"/>
              </a:buClr>
              <a:buSzPct val="110000"/>
            </a:pPr>
            <a:endParaRPr lang="it-IT" sz="2400" dirty="0">
              <a:latin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769CD5-CF78-46E9-AD77-7E28A847AAEF}"/>
              </a:ext>
            </a:extLst>
          </p:cNvPr>
          <p:cNvSpPr txBox="1"/>
          <p:nvPr/>
        </p:nvSpPr>
        <p:spPr>
          <a:xfrm>
            <a:off x="2756446" y="4900435"/>
            <a:ext cx="6679108" cy="1015663"/>
          </a:xfrm>
          <a:prstGeom prst="rect">
            <a:avLst/>
          </a:prstGeom>
          <a:noFill/>
          <a:ln w="28575">
            <a:solidFill>
              <a:srgbClr val="C8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000" cap="small" dirty="0">
                <a:latin typeface="Calibri" panose="020F0502020204030204" pitchFamily="34" charset="0"/>
              </a:rPr>
              <a:t>Dialogare e aggiornarsi costantemente sulle attività del progetto </a:t>
            </a:r>
          </a:p>
        </p:txBody>
      </p:sp>
      <p:pic>
        <p:nvPicPr>
          <p:cNvPr id="11" name="Elemento grafico 10" descr="Punto esclamativo">
            <a:extLst>
              <a:ext uri="{FF2B5EF4-FFF2-40B4-BE49-F238E27FC236}">
                <a16:creationId xmlns:a16="http://schemas.microsoft.com/office/drawing/2014/main" id="{103D2610-1E28-4854-9107-C57E6549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24141">
            <a:off x="1466994" y="4703261"/>
            <a:ext cx="1648311" cy="16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4F4704D-6769-44D5-8D5C-CBC5A01A1215}"/>
              </a:ext>
            </a:extLst>
          </p:cNvPr>
          <p:cNvSpPr/>
          <p:nvPr/>
        </p:nvSpPr>
        <p:spPr>
          <a:xfrm>
            <a:off x="2207763" y="321946"/>
            <a:ext cx="7776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-Bold"/>
              </a:rPr>
              <a:t>AZIONE B1–STUDI PER LA REALIZZAZIONE DEL PIANO </a:t>
            </a:r>
          </a:p>
          <a:p>
            <a:pPr algn="ctr"/>
            <a:r>
              <a:rPr lang="it-IT" sz="2000" b="1" dirty="0">
                <a:latin typeface="Calibri-Bold"/>
              </a:rPr>
              <a:t>Studio di fattibilità relativo all’analisi del contesto e dei temi del Piano</a:t>
            </a:r>
            <a:endParaRPr lang="it-IT" sz="2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4B9518D-74EA-4C8D-8E3F-47553E3567CD}"/>
              </a:ext>
            </a:extLst>
          </p:cNvPr>
          <p:cNvSpPr/>
          <p:nvPr/>
        </p:nvSpPr>
        <p:spPr>
          <a:xfrm>
            <a:off x="1320462" y="2116628"/>
            <a:ext cx="88532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it-IT" sz="2400" dirty="0">
                <a:latin typeface="Calibri" panose="020F0502020204030204" pitchFamily="34" charset="0"/>
              </a:rPr>
              <a:t>Analisi delle strutture coinvolte (caratterizzazione delle aziende agricole) </a:t>
            </a:r>
          </a:p>
          <a:p>
            <a:pPr algn="just"/>
            <a:endParaRPr lang="it-IT" sz="2400" dirty="0">
              <a:latin typeface="Calibri" panose="020F0502020204030204" pitchFamily="34" charset="0"/>
            </a:endParaRPr>
          </a:p>
          <a:p>
            <a:pPr algn="just"/>
            <a:r>
              <a:rPr lang="it-IT" sz="2400" dirty="0">
                <a:latin typeface="Calibri" panose="020F0502020204030204" pitchFamily="34" charset="0"/>
              </a:rPr>
              <a:t>b) Ricerche già realizzate in altri contesti territoriali, europei, internazionali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EB87DF1-F089-4C71-BA69-7BDBD3BB5758}"/>
              </a:ext>
            </a:extLst>
          </p:cNvPr>
          <p:cNvSpPr/>
          <p:nvPr/>
        </p:nvSpPr>
        <p:spPr>
          <a:xfrm>
            <a:off x="3064436" y="5770514"/>
            <a:ext cx="5365296" cy="400110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</a:rPr>
              <a:t>U.O coinvolte</a:t>
            </a:r>
            <a:r>
              <a:rPr lang="it-IT" sz="2000" dirty="0">
                <a:latin typeface="Calibri" panose="020F0502020204030204" pitchFamily="34" charset="0"/>
              </a:rPr>
              <a:t>: UNIBO, consulente esterno</a:t>
            </a:r>
          </a:p>
        </p:txBody>
      </p:sp>
    </p:spTree>
    <p:extLst>
      <p:ext uri="{BB962C8B-B14F-4D97-AF65-F5344CB8AC3E}">
        <p14:creationId xmlns:p14="http://schemas.microsoft.com/office/powerpoint/2010/main" val="3795961257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1572</Words>
  <Application>Microsoft Office PowerPoint</Application>
  <PresentationFormat>Widescreen</PresentationFormat>
  <Paragraphs>214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Calibri-Bold</vt:lpstr>
      <vt:lpstr>Century Gothic</vt:lpstr>
      <vt:lpstr>Courier New</vt:lpstr>
      <vt:lpstr>Franklin Gothic Book</vt:lpstr>
      <vt:lpstr>Wingdings</vt:lpstr>
      <vt:lpstr>DIAPOSITIVE</vt:lpstr>
      <vt:lpstr>Presentazione standard di PowerPoint</vt:lpstr>
      <vt:lpstr>Presentazione standard di PowerPoint</vt:lpstr>
      <vt:lpstr>TEAM DISTAL</vt:lpstr>
      <vt:lpstr>TEAM DISI</vt:lpstr>
      <vt:lpstr>Obiettivi specifici del progetto TRACE, gestione agronomica</vt:lpstr>
      <vt:lpstr>Obiettivi specifici del progetto TRACE, componente informatica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Implementazione del sistema di monitoraggio TRACE</vt:lpstr>
      <vt:lpstr>Posizionamento sensori/centraline/gateway</vt:lpstr>
      <vt:lpstr>Presentazione standard di PowerPoint</vt:lpstr>
      <vt:lpstr>Posizionamento sensori/centraline/gateway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Ilaria Marotti</dc:creator>
  <cp:lastModifiedBy>Ilaria Marotti</cp:lastModifiedBy>
  <cp:revision>60</cp:revision>
  <dcterms:created xsi:type="dcterms:W3CDTF">2024-09-26T13:26:10Z</dcterms:created>
  <dcterms:modified xsi:type="dcterms:W3CDTF">2025-11-28T11:11:38Z</dcterms:modified>
</cp:coreProperties>
</file>